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83" r:id="rId4"/>
    <p:sldId id="258" r:id="rId5"/>
    <p:sldId id="268" r:id="rId6"/>
    <p:sldId id="257" r:id="rId7"/>
    <p:sldId id="269" r:id="rId8"/>
    <p:sldId id="260" r:id="rId9"/>
    <p:sldId id="270" r:id="rId10"/>
    <p:sldId id="261" r:id="rId11"/>
    <p:sldId id="264" r:id="rId12"/>
    <p:sldId id="274" r:id="rId13"/>
    <p:sldId id="271" r:id="rId14"/>
    <p:sldId id="278" r:id="rId15"/>
    <p:sldId id="273" r:id="rId16"/>
    <p:sldId id="272" r:id="rId17"/>
    <p:sldId id="275" r:id="rId18"/>
    <p:sldId id="276" r:id="rId19"/>
    <p:sldId id="277" r:id="rId20"/>
    <p:sldId id="279" r:id="rId21"/>
    <p:sldId id="282" r:id="rId22"/>
    <p:sldId id="280" r:id="rId23"/>
  </p:sldIdLst>
  <p:sldSz cx="14630400" cy="8229600"/>
  <p:notesSz cx="8229600" cy="146304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Instrument Sans Medium" panose="020B0604020202020204" charset="0"/>
      <p:regular r:id="rId29"/>
    </p:embeddedFont>
    <p:embeddedFont>
      <p:font typeface="Instrument Sans Semi Bold" panose="020B0604020202020204" charset="0"/>
      <p:regular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677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7B04A-C7D4-81DA-F499-3491BCB0C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9BA10C-425E-C8EB-F940-9C990E5FF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D4E73-72DE-2C7B-F9DA-3A9681EB3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0C399-C24D-C15E-A502-893FEA52C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70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02FD3-4BC7-7428-DFC7-BBE4A40DA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1CC27-DCBF-6236-7CBE-BED1730C4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85EA7E-F4A6-7A23-5177-DB69CF919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AAB9D-AAC1-7A27-8DB4-D407811A66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C4FC3-B4D8-6E09-2B10-0543808C8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AB2946-70CB-11B0-36E2-0989F73D8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A10CC-9F23-21ED-4F23-7F28790B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AB0F2-56E3-8636-32EF-0EEF7832F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1CB7-2D45-62DC-0BD9-AE293DA1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04821A-6C1F-C610-57A2-3291DD406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B02A2D-EE29-34FB-65AF-09B3D60A4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F0270-7194-65A6-5857-8D1A0E6E08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1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308B1-F711-DC33-A9F3-808DD1229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0FF691-2134-F32E-ED9E-DD3BD230D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CD6CD-F1F7-3136-94AD-731DD293D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12CB2-211B-625A-E28A-711BF1B709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0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69BD2-3B18-4633-ACDA-412F74623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6CB7ED-D534-EBDF-0EEC-2C9554B44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D14BF-DF00-D76D-F9F0-7F21E3C91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8ADB-5ACC-6DB9-FD6E-48F9EE0A1F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46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8C89F-04CD-E84C-36A2-B88D84ADB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A9C193-B6EF-D9AA-573F-C5B1B7DBE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6F0C6-B49F-D501-B322-4054CA980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93CE6-F30A-289D-9D7A-8FAF655F3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07597-BF07-036E-A95D-4AECAA249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AD0D5-E4B0-B321-8350-9B290CF2E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77A21-2903-7B32-5432-EB2E4936E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161C4-A081-17A6-4EE2-3CFE29296B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4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AA10D-870F-F6E0-4878-B0F345252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D356C6-3AE0-5583-EC95-02482EB3E1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E1C81F-50F4-03EB-8EC8-3916BE2FE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A77C3-A264-CA78-E133-9F97EA6E9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52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C6496-EC47-58B4-303E-C9C6F2417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22FB08-76DA-AFAA-F881-6AF05F342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789A3-A6F8-0F96-2174-3C67F4776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22AF8-3B7F-3E79-C353-F995D6E9E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3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D49D-F968-B986-B3CC-FD66912D7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DAD20-78A6-754C-37D1-D4E84E9F2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DF8A2-4CF4-28CB-9EF0-61050620B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A9495-9D9E-1BE1-2150-76E42CFD7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1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47601-5364-9875-235F-A7FBE3F79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59C0D-530C-5E25-3B0D-F163923B0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6D5922-40C5-F335-0163-B74329491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461BE-4DDD-122F-BFC8-7B826E7EBB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5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9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11" Type="http://schemas.openxmlformats.org/officeDocument/2006/relationships/image" Target="../media/image56.png"/><Relationship Id="rId5" Type="http://schemas.openxmlformats.org/officeDocument/2006/relationships/image" Target="../media/image101.png"/><Relationship Id="rId10" Type="http://schemas.openxmlformats.org/officeDocument/2006/relationships/image" Target="../media/image102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7E016D-4C56-4BD9-3CAD-CEEB01007B80}"/>
              </a:ext>
            </a:extLst>
          </p:cNvPr>
          <p:cNvSpPr/>
          <p:nvPr/>
        </p:nvSpPr>
        <p:spPr>
          <a:xfrm>
            <a:off x="12729681" y="7633699"/>
            <a:ext cx="190071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0592A53B-2B9D-A9A2-1200-746EB6379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A90F5012-D9BE-7FC6-F2AF-7C5B68C23907}"/>
              </a:ext>
            </a:extLst>
          </p:cNvPr>
          <p:cNvSpPr/>
          <p:nvPr/>
        </p:nvSpPr>
        <p:spPr>
          <a:xfrm>
            <a:off x="5982126" y="2481578"/>
            <a:ext cx="8152545" cy="2589088"/>
          </a:xfrm>
          <a:prstGeom prst="round2DiagRect">
            <a:avLst/>
          </a:prstGeom>
          <a:gradFill flip="none" rotWithShape="1">
            <a:gsLst>
              <a:gs pos="41000">
                <a:schemeClr val="bg1"/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u="sng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Overview</a:t>
            </a:r>
            <a:r>
              <a:rPr lang="en-US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algn="ctr"/>
            <a:endParaRPr lang="en-US" dirty="0">
              <a:solidFill>
                <a:srgbClr val="5B5F71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algn="ctr">
              <a:lnSpc>
                <a:spcPts val="2400"/>
              </a:lnSpc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outlines the systematic approach taken to analyze key business metrics, leveraging a combination of MySQL, Excel, Power BI, and Tableau to transform raw data into actionable insights. Discover how each tool contributed to a comprehensive understanding of sales performance, pipeline health, and achievement against targets.</a:t>
            </a:r>
            <a:endParaRPr lang="en-US" sz="1600" dirty="0"/>
          </a:p>
          <a:p>
            <a:pPr algn="ctr"/>
            <a:endParaRPr lang="en-IN" dirty="0"/>
          </a:p>
        </p:txBody>
      </p:sp>
      <p:sp>
        <p:nvSpPr>
          <p:cNvPr id="18" name="Rectangle: Diagonal Corners Snipped 17">
            <a:extLst>
              <a:ext uri="{FF2B5EF4-FFF2-40B4-BE49-F238E27FC236}">
                <a16:creationId xmlns:a16="http://schemas.microsoft.com/office/drawing/2014/main" id="{35CC84C2-609A-796B-12D6-166FA7DE3324}"/>
              </a:ext>
            </a:extLst>
          </p:cNvPr>
          <p:cNvSpPr/>
          <p:nvPr/>
        </p:nvSpPr>
        <p:spPr>
          <a:xfrm>
            <a:off x="5717568" y="477169"/>
            <a:ext cx="8681663" cy="1212351"/>
          </a:xfrm>
          <a:prstGeom prst="snip2DiagRect">
            <a:avLst/>
          </a:prstGeom>
          <a:solidFill>
            <a:schemeClr val="accent3">
              <a:lumMod val="50000"/>
            </a:schemeClr>
          </a:solidFill>
          <a:ln/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Instrument Sans Medium" panose="020B0604020202020204" charset="0"/>
              </a:rPr>
              <a:t>Insurance Sales &amp; Performance Analytics Dashboard</a:t>
            </a:r>
            <a:endParaRPr lang="en-IN" sz="3200" dirty="0">
              <a:solidFill>
                <a:schemeClr val="bg1"/>
              </a:solidFill>
              <a:latin typeface="Instrument Sans Medium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AB229C-5F59-1541-1DD5-08EA1A82557E}"/>
              </a:ext>
            </a:extLst>
          </p:cNvPr>
          <p:cNvSpPr txBox="1"/>
          <p:nvPr/>
        </p:nvSpPr>
        <p:spPr>
          <a:xfrm>
            <a:off x="5982126" y="5954813"/>
            <a:ext cx="3385159" cy="167989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Supervision of</a:t>
            </a:r>
          </a:p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Anand Babu</a:t>
            </a:r>
          </a:p>
          <a:p>
            <a:pPr algn="ctr">
              <a:spcBef>
                <a:spcPts val="1200"/>
              </a:spcBef>
              <a:spcAft>
                <a:spcPts val="200"/>
              </a:spcAf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en-US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5D5A00-2EFF-60F4-CAE1-0BCC737A191F}"/>
              </a:ext>
            </a:extLst>
          </p:cNvPr>
          <p:cNvSpPr txBox="1"/>
          <p:nvPr/>
        </p:nvSpPr>
        <p:spPr>
          <a:xfrm>
            <a:off x="10398642" y="5954813"/>
            <a:ext cx="3736029" cy="172047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200" b="1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</a:t>
            </a:r>
            <a:br>
              <a:rPr lang="en-IN" sz="2200" b="1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Soumyadeep Das </a:t>
            </a:r>
          </a:p>
          <a:p>
            <a:pPr algn="ctr">
              <a:lnSpc>
                <a:spcPct val="150000"/>
              </a:lnSpc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200" b="1" dirty="0">
                <a:solidFill>
                  <a:srgbClr val="0D0D0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Group 5</a:t>
            </a: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23817" y="1363736"/>
            <a:ext cx="7647146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Question:</a:t>
            </a: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Which are the highest value open opportunities?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631228" y="3548005"/>
            <a:ext cx="8761845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50"/>
              </a:lnSpc>
              <a:buSzPct val="100000"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 :</a:t>
            </a: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</a:t>
            </a: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Selected and ordered the top 10 open opportunities by their potential revenue, providing  </a:t>
            </a:r>
          </a:p>
          <a:p>
            <a:pPr algn="l">
              <a:lnSpc>
                <a:spcPts val="2750"/>
              </a:lnSpc>
              <a:buSzPct val="100000"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              a quick priority list</a:t>
            </a: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645875" y="2282520"/>
            <a:ext cx="8317497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50"/>
              </a:lnSpc>
              <a:buSzPct val="100000"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Excel :</a:t>
            </a: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</a:t>
            </a: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pivot table applied filters and sorting to open opportunities by value, allowing </a:t>
            </a:r>
          </a:p>
          <a:p>
            <a:pPr algn="l">
              <a:lnSpc>
                <a:spcPts val="2750"/>
              </a:lnSpc>
              <a:buSzPct val="100000"/>
            </a:pPr>
            <a:r>
              <a:rPr lang="en-US" sz="15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         for manual review and strategising.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645875" y="5249294"/>
            <a:ext cx="8547520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50"/>
              </a:lnSpc>
              <a:buSzPct val="100000"/>
            </a:pPr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BI/Tableau :</a:t>
            </a:r>
            <a:r>
              <a:rPr lang="en-US" sz="17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</a:t>
            </a: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 bar charts that vividly highlighted the top 4 and table visual for top </a:t>
            </a:r>
          </a:p>
          <a:p>
            <a:pPr algn="l">
              <a:lnSpc>
                <a:spcPts val="2750"/>
              </a:lnSpc>
              <a:buSzPct val="100000"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                                                    10 deals, making prioritisation of sales focus immediate and data-driven.</a:t>
            </a:r>
            <a:endParaRPr lang="en-US" sz="14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9EFF7-B8C9-E517-4677-190C20D0722E}"/>
              </a:ext>
            </a:extLst>
          </p:cNvPr>
          <p:cNvSpPr/>
          <p:nvPr/>
        </p:nvSpPr>
        <p:spPr>
          <a:xfrm>
            <a:off x="12729681" y="7633699"/>
            <a:ext cx="190071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538F27A9-03FF-4D16-77E6-2D8483B46474}"/>
              </a:ext>
            </a:extLst>
          </p:cNvPr>
          <p:cNvSpPr/>
          <p:nvPr/>
        </p:nvSpPr>
        <p:spPr>
          <a:xfrm>
            <a:off x="423817" y="227770"/>
            <a:ext cx="6052588" cy="79859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Open Opportunities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555BAF-4664-0C7D-8DFD-F6F512814B30}"/>
              </a:ext>
            </a:extLst>
          </p:cNvPr>
          <p:cNvGrpSpPr/>
          <p:nvPr/>
        </p:nvGrpSpPr>
        <p:grpSpPr>
          <a:xfrm>
            <a:off x="423816" y="1985605"/>
            <a:ext cx="977775" cy="4280639"/>
            <a:chOff x="661153" y="1960545"/>
            <a:chExt cx="977775" cy="4280639"/>
          </a:xfrm>
        </p:grpSpPr>
        <p:pic>
          <p:nvPicPr>
            <p:cNvPr id="13" name="Image 0" descr="preencoded.png">
              <a:extLst>
                <a:ext uri="{FF2B5EF4-FFF2-40B4-BE49-F238E27FC236}">
                  <a16:creationId xmlns:a16="http://schemas.microsoft.com/office/drawing/2014/main" id="{59EB344C-6EC6-8DDC-BBD6-8D8CA06D0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154" y="1960545"/>
              <a:ext cx="944642" cy="1133475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" descr="preencoded.png">
              <a:extLst>
                <a:ext uri="{FF2B5EF4-FFF2-40B4-BE49-F238E27FC236}">
                  <a16:creationId xmlns:a16="http://schemas.microsoft.com/office/drawing/2014/main" id="{D9484086-397D-9354-C794-1FA0A855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286" y="3515340"/>
              <a:ext cx="944642" cy="1133475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Image 2" descr="preencoded.png">
              <a:extLst>
                <a:ext uri="{FF2B5EF4-FFF2-40B4-BE49-F238E27FC236}">
                  <a16:creationId xmlns:a16="http://schemas.microsoft.com/office/drawing/2014/main" id="{0F666B69-51A7-7664-6EE8-1C2B0792C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153" y="5107709"/>
              <a:ext cx="944642" cy="1133475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8254DC-4972-9521-1128-F03A55BFE64D}"/>
              </a:ext>
            </a:extLst>
          </p:cNvPr>
          <p:cNvGrpSpPr/>
          <p:nvPr/>
        </p:nvGrpSpPr>
        <p:grpSpPr>
          <a:xfrm>
            <a:off x="10821578" y="187661"/>
            <a:ext cx="501584" cy="7503519"/>
            <a:chOff x="9420772" y="14757"/>
            <a:chExt cx="501584" cy="7503519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1678304-E85A-C247-58A4-33705BB601AB}"/>
                </a:ext>
              </a:extLst>
            </p:cNvPr>
            <p:cNvSpPr/>
            <p:nvPr/>
          </p:nvSpPr>
          <p:spPr>
            <a:xfrm rot="16200000">
              <a:off x="8768422" y="687088"/>
              <a:ext cx="1826266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My SQL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C3FA4D8-97C6-A5E8-A38C-968D3554DEFC}"/>
                </a:ext>
              </a:extLst>
            </p:cNvPr>
            <p:cNvSpPr/>
            <p:nvPr/>
          </p:nvSpPr>
          <p:spPr>
            <a:xfrm rot="16200000">
              <a:off x="8538035" y="3255206"/>
              <a:ext cx="2249469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Excel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8F15B-6FF5-D295-BFD5-08140A2B673B}"/>
                </a:ext>
              </a:extLst>
            </p:cNvPr>
            <p:cNvSpPr/>
            <p:nvPr/>
          </p:nvSpPr>
          <p:spPr>
            <a:xfrm rot="16200000">
              <a:off x="8512836" y="6128737"/>
              <a:ext cx="2297475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Power BI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0101FC-5568-D5F2-1F5F-E97EE883C10C}"/>
              </a:ext>
            </a:extLst>
          </p:cNvPr>
          <p:cNvGrpSpPr/>
          <p:nvPr/>
        </p:nvGrpSpPr>
        <p:grpSpPr>
          <a:xfrm>
            <a:off x="434090" y="7182398"/>
            <a:ext cx="10161457" cy="862265"/>
            <a:chOff x="400957" y="7182398"/>
            <a:chExt cx="10161457" cy="862265"/>
          </a:xfrm>
        </p:grpSpPr>
        <p:sp>
          <p:nvSpPr>
            <p:cNvPr id="8" name="Text 6"/>
            <p:cNvSpPr/>
            <p:nvPr/>
          </p:nvSpPr>
          <p:spPr>
            <a:xfrm>
              <a:off x="537413" y="7310106"/>
              <a:ext cx="10025001" cy="6471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b="1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Insight:</a:t>
              </a:r>
              <a:r>
                <a:rPr lang="en-US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</a:t>
              </a: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By focusing on the highest value open opportunities, the team can strategically allocate resources and efforts to maximise potential revenue realisation.</a:t>
              </a:r>
              <a:endParaRPr lang="en-US" sz="1500" dirty="0"/>
            </a:p>
          </p:txBody>
        </p:sp>
        <p:sp>
          <p:nvSpPr>
            <p:cNvPr id="22" name="Shape 7">
              <a:extLst>
                <a:ext uri="{FF2B5EF4-FFF2-40B4-BE49-F238E27FC236}">
                  <a16:creationId xmlns:a16="http://schemas.microsoft.com/office/drawing/2014/main" id="{AD91CCAF-E27D-5210-4A32-A24E467AD2E2}"/>
                </a:ext>
              </a:extLst>
            </p:cNvPr>
            <p:cNvSpPr/>
            <p:nvPr/>
          </p:nvSpPr>
          <p:spPr>
            <a:xfrm>
              <a:off x="400957" y="7182398"/>
              <a:ext cx="45719" cy="862265"/>
            </a:xfrm>
            <a:prstGeom prst="rect">
              <a:avLst/>
            </a:prstGeom>
            <a:solidFill>
              <a:srgbClr val="505468"/>
            </a:solidFill>
            <a:ln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FAC6722-C0ED-C54D-B9B6-83E50C9D1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4115" y="187661"/>
            <a:ext cx="2945078" cy="182626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DDCEF2-C96D-534A-5E1E-C2C645EF0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711" y="4280601"/>
            <a:ext cx="6814539" cy="58110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FF02B4B-54BC-488C-58D6-3108117957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1711" y="6374065"/>
            <a:ext cx="7113247" cy="46679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0" name="Text 5">
            <a:extLst>
              <a:ext uri="{FF2B5EF4-FFF2-40B4-BE49-F238E27FC236}">
                <a16:creationId xmlns:a16="http://schemas.microsoft.com/office/drawing/2014/main" id="{76B96FAF-ED60-55C3-BAC4-1F7618DD4DC4}"/>
              </a:ext>
            </a:extLst>
          </p:cNvPr>
          <p:cNvSpPr/>
          <p:nvPr/>
        </p:nvSpPr>
        <p:spPr>
          <a:xfrm>
            <a:off x="1645875" y="5891433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</a:rPr>
              <a:t>Tableau :</a:t>
            </a: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D530D43A-E9CF-3875-49B5-56FC7F178886}"/>
              </a:ext>
            </a:extLst>
          </p:cNvPr>
          <p:cNvSpPr/>
          <p:nvPr/>
        </p:nvSpPr>
        <p:spPr>
          <a:xfrm>
            <a:off x="1645875" y="6394905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700" b="1" dirty="0">
                <a:solidFill>
                  <a:srgbClr val="5B5F71"/>
                </a:solidFill>
                <a:latin typeface="Instrument Sans Medium" pitchFamily="34" charset="0"/>
              </a:rPr>
              <a:t>Powe BI 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D29167-4F06-D119-6ED9-2B0ED883B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7945" y="5393707"/>
            <a:ext cx="3006424" cy="2297477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8BFD7B-52F7-DF37-9FD7-B074FF89AE3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720" t="2528"/>
          <a:stretch>
            <a:fillRect/>
          </a:stretch>
        </p:blipFill>
        <p:spPr>
          <a:xfrm>
            <a:off x="11464114" y="2552343"/>
            <a:ext cx="2896213" cy="2241304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560D108-7287-634B-D840-8FFECAC40A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1711" y="5974567"/>
            <a:ext cx="7113247" cy="24604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EC9E81-1061-BE2C-0962-E5DA192699DC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185C9900-5408-BCA5-B072-1F261C313D50}"/>
              </a:ext>
            </a:extLst>
          </p:cNvPr>
          <p:cNvSpPr/>
          <p:nvPr/>
        </p:nvSpPr>
        <p:spPr>
          <a:xfrm>
            <a:off x="423816" y="227770"/>
            <a:ext cx="7692768" cy="79859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Budget Targets vs. Achievements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147DAE-D081-5AC3-31F8-F362FD46AB8B}"/>
              </a:ext>
            </a:extLst>
          </p:cNvPr>
          <p:cNvGrpSpPr/>
          <p:nvPr/>
        </p:nvGrpSpPr>
        <p:grpSpPr>
          <a:xfrm>
            <a:off x="948307" y="1522449"/>
            <a:ext cx="12733785" cy="4623241"/>
            <a:chOff x="350101" y="1522449"/>
            <a:chExt cx="12733785" cy="462324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FEEF8BC-8C33-F1D0-E6AB-D93690753DDD}"/>
                </a:ext>
              </a:extLst>
            </p:cNvPr>
            <p:cNvGrpSpPr/>
            <p:nvPr/>
          </p:nvGrpSpPr>
          <p:grpSpPr>
            <a:xfrm>
              <a:off x="350101" y="1566409"/>
              <a:ext cx="4253172" cy="1275368"/>
              <a:chOff x="1209420" y="1800885"/>
              <a:chExt cx="4253172" cy="1275368"/>
            </a:xfrm>
          </p:grpSpPr>
          <p:sp>
            <p:nvSpPr>
              <p:cNvPr id="14" name="Text 5">
                <a:extLst>
                  <a:ext uri="{FF2B5EF4-FFF2-40B4-BE49-F238E27FC236}">
                    <a16:creationId xmlns:a16="http://schemas.microsoft.com/office/drawing/2014/main" id="{AC060298-A378-C0F8-EA24-21E9D290C1F6}"/>
                  </a:ext>
                </a:extLst>
              </p:cNvPr>
              <p:cNvSpPr/>
              <p:nvPr/>
            </p:nvSpPr>
            <p:spPr>
              <a:xfrm>
                <a:off x="2178707" y="1800885"/>
                <a:ext cx="2314491" cy="28625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500"/>
                  </a:lnSpc>
                  <a:buNone/>
                </a:pPr>
                <a:r>
                  <a:rPr lang="en-US" sz="2000" dirty="0">
                    <a:solidFill>
                      <a:srgbClr val="5B5F71"/>
                    </a:solidFill>
                    <a:latin typeface="Instrument Sans Semi Bold" pitchFamily="34" charset="0"/>
                    <a:ea typeface="Instrument Sans Semi Bold" pitchFamily="34" charset="-122"/>
                    <a:cs typeface="Instrument Sans Semi Bold" pitchFamily="34" charset="-120"/>
                  </a:rPr>
                  <a:t>The Question</a:t>
                </a:r>
                <a:endParaRPr lang="en-US" sz="2000" dirty="0"/>
              </a:p>
            </p:txBody>
          </p:sp>
          <p:sp>
            <p:nvSpPr>
              <p:cNvPr id="15" name="Text 6">
                <a:extLst>
                  <a:ext uri="{FF2B5EF4-FFF2-40B4-BE49-F238E27FC236}">
                    <a16:creationId xmlns:a16="http://schemas.microsoft.com/office/drawing/2014/main" id="{E4409318-F0E1-B6B2-92D2-D656BC6251E1}"/>
                  </a:ext>
                </a:extLst>
              </p:cNvPr>
              <p:cNvSpPr/>
              <p:nvPr/>
            </p:nvSpPr>
            <p:spPr>
              <a:xfrm>
                <a:off x="1209420" y="2197085"/>
                <a:ext cx="4253172" cy="8791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en-US" sz="160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Comparing financial targets with actual placed and invoiced achievements across new business, cross-sell, and renewal categories.</a:t>
                </a:r>
                <a:endParaRPr lang="en-US" sz="1600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DAA39DB-72A3-793D-4B82-9E5EFE33751F}"/>
                </a:ext>
              </a:extLst>
            </p:cNvPr>
            <p:cNvGrpSpPr/>
            <p:nvPr/>
          </p:nvGrpSpPr>
          <p:grpSpPr>
            <a:xfrm>
              <a:off x="2999940" y="4902169"/>
              <a:ext cx="4253172" cy="982312"/>
              <a:chOff x="3636827" y="4542170"/>
              <a:chExt cx="4253172" cy="982312"/>
            </a:xfrm>
          </p:grpSpPr>
          <p:sp>
            <p:nvSpPr>
              <p:cNvPr id="16" name="Text 9">
                <a:extLst>
                  <a:ext uri="{FF2B5EF4-FFF2-40B4-BE49-F238E27FC236}">
                    <a16:creationId xmlns:a16="http://schemas.microsoft.com/office/drawing/2014/main" id="{770A3584-C5F5-2940-3E04-88E16CA922D1}"/>
                  </a:ext>
                </a:extLst>
              </p:cNvPr>
              <p:cNvSpPr/>
              <p:nvPr/>
            </p:nvSpPr>
            <p:spPr>
              <a:xfrm>
                <a:off x="4606113" y="4542170"/>
                <a:ext cx="2314491" cy="28625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500"/>
                  </a:lnSpc>
                  <a:buNone/>
                </a:pPr>
                <a:r>
                  <a:rPr lang="en-US" sz="2000" dirty="0">
                    <a:solidFill>
                      <a:srgbClr val="5B5F71"/>
                    </a:solidFill>
                    <a:latin typeface="Instrument Sans Semi Bold" pitchFamily="34" charset="0"/>
                    <a:ea typeface="Instrument Sans Semi Bold" pitchFamily="34" charset="-122"/>
                    <a:cs typeface="Instrument Sans Semi Bold" pitchFamily="34" charset="-120"/>
                  </a:rPr>
                  <a:t>MySQL Approach</a:t>
                </a:r>
                <a:endParaRPr lang="en-US" sz="2000" dirty="0"/>
              </a:p>
            </p:txBody>
          </p:sp>
          <p:sp>
            <p:nvSpPr>
              <p:cNvPr id="17" name="Text 10">
                <a:extLst>
                  <a:ext uri="{FF2B5EF4-FFF2-40B4-BE49-F238E27FC236}">
                    <a16:creationId xmlns:a16="http://schemas.microsoft.com/office/drawing/2014/main" id="{7B4869FF-28FB-F002-C0DF-05C6255E0210}"/>
                  </a:ext>
                </a:extLst>
              </p:cNvPr>
              <p:cNvSpPr/>
              <p:nvPr/>
            </p:nvSpPr>
            <p:spPr>
              <a:xfrm>
                <a:off x="3636827" y="4938370"/>
                <a:ext cx="4253172" cy="58611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>
                  <a:lnSpc>
                    <a:spcPts val="2550"/>
                  </a:lnSpc>
                </a:pPr>
                <a:r>
                  <a:rPr lang="en-US" sz="160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Performed intricate joins across budget, brokerage, fees, and invoice tables, categorizing data by new, cross-sell, and renewal streams.</a:t>
                </a:r>
                <a:endParaRPr lang="en-US" sz="1600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6EFBD4A-B999-0939-A8AB-0B044B4833B6}"/>
                </a:ext>
              </a:extLst>
            </p:cNvPr>
            <p:cNvGrpSpPr/>
            <p:nvPr/>
          </p:nvGrpSpPr>
          <p:grpSpPr>
            <a:xfrm>
              <a:off x="5673893" y="1522449"/>
              <a:ext cx="4253172" cy="1275368"/>
              <a:chOff x="6064233" y="1800885"/>
              <a:chExt cx="4253172" cy="1275368"/>
            </a:xfrm>
          </p:grpSpPr>
          <p:sp>
            <p:nvSpPr>
              <p:cNvPr id="18" name="Text 13">
                <a:extLst>
                  <a:ext uri="{FF2B5EF4-FFF2-40B4-BE49-F238E27FC236}">
                    <a16:creationId xmlns:a16="http://schemas.microsoft.com/office/drawing/2014/main" id="{E3C3316C-FFB4-8C0A-3299-7F75C0C007F9}"/>
                  </a:ext>
                </a:extLst>
              </p:cNvPr>
              <p:cNvSpPr/>
              <p:nvPr/>
            </p:nvSpPr>
            <p:spPr>
              <a:xfrm>
                <a:off x="7033520" y="1800885"/>
                <a:ext cx="2314491" cy="28625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>
                  <a:lnSpc>
                    <a:spcPts val="2500"/>
                  </a:lnSpc>
                </a:pPr>
                <a:r>
                  <a:rPr lang="en-US" sz="2000" dirty="0">
                    <a:solidFill>
                      <a:srgbClr val="5B5F71"/>
                    </a:solidFill>
                    <a:latin typeface="Instrument Sans Semi Bold" pitchFamily="34" charset="0"/>
                    <a:ea typeface="Instrument Sans Semi Bold" pitchFamily="34" charset="-122"/>
                    <a:cs typeface="Instrument Sans Semi Bold" pitchFamily="34" charset="-120"/>
                  </a:rPr>
                  <a:t>Excel Display</a:t>
                </a:r>
                <a:endParaRPr lang="en-US" sz="2000" dirty="0"/>
              </a:p>
            </p:txBody>
          </p:sp>
          <p:sp>
            <p:nvSpPr>
              <p:cNvPr id="19" name="Text 14">
                <a:extLst>
                  <a:ext uri="{FF2B5EF4-FFF2-40B4-BE49-F238E27FC236}">
                    <a16:creationId xmlns:a16="http://schemas.microsoft.com/office/drawing/2014/main" id="{F247AEBF-EA74-EFA1-722E-E25C1E883AE7}"/>
                  </a:ext>
                </a:extLst>
              </p:cNvPr>
              <p:cNvSpPr/>
              <p:nvPr/>
            </p:nvSpPr>
            <p:spPr>
              <a:xfrm>
                <a:off x="6064233" y="2197085"/>
                <a:ext cx="4253172" cy="8791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>
                  <a:lnSpc>
                    <a:spcPts val="2550"/>
                  </a:lnSpc>
                </a:pPr>
                <a:r>
                  <a:rPr lang="en-US" sz="160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Introduced calculated fields to determine the </a:t>
                </a:r>
                <a:r>
                  <a:rPr lang="en-US" sz="1600" dirty="0">
                    <a:solidFill>
                      <a:srgbClr val="5B5F71"/>
                    </a:solidFill>
                    <a:highlight>
                      <a:srgbClr val="F2F2F2"/>
                    </a:highlight>
                    <a:latin typeface="Consolas" pitchFamily="34" charset="0"/>
                    <a:ea typeface="Consolas" pitchFamily="34" charset="-122"/>
                    <a:cs typeface="Consolas" pitchFamily="34" charset="-120"/>
                  </a:rPr>
                  <a:t>Percentage of Achievement</a:t>
                </a:r>
                <a:r>
                  <a:rPr lang="en-US" sz="160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 (Achieved/Budget) for both placed and invoiced figures, providing clear performance indicators.</a:t>
                </a:r>
                <a:endParaRPr lang="en-US" sz="1600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2C35CFC-0EE4-D924-F213-9E5D501EEF9C}"/>
                </a:ext>
              </a:extLst>
            </p:cNvPr>
            <p:cNvGrpSpPr/>
            <p:nvPr/>
          </p:nvGrpSpPr>
          <p:grpSpPr>
            <a:xfrm>
              <a:off x="2090172" y="3637377"/>
              <a:ext cx="9085760" cy="1099385"/>
              <a:chOff x="1694251" y="3915787"/>
              <a:chExt cx="10069013" cy="1230987"/>
            </a:xfrm>
          </p:grpSpPr>
          <p:sp>
            <p:nvSpPr>
              <p:cNvPr id="23" name="Shape 2">
                <a:extLst>
                  <a:ext uri="{FF2B5EF4-FFF2-40B4-BE49-F238E27FC236}">
                    <a16:creationId xmlns:a16="http://schemas.microsoft.com/office/drawing/2014/main" id="{F03BDC5D-8738-BC55-CE12-AFB3766E1740}"/>
                  </a:ext>
                </a:extLst>
              </p:cNvPr>
              <p:cNvSpPr/>
              <p:nvPr/>
            </p:nvSpPr>
            <p:spPr>
              <a:xfrm>
                <a:off x="1771105" y="4531280"/>
                <a:ext cx="9892325" cy="51192"/>
              </a:xfrm>
              <a:prstGeom prst="roundRect">
                <a:avLst>
                  <a:gd name="adj" fmla="val 37701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</p:sp>
          <p:sp>
            <p:nvSpPr>
              <p:cNvPr id="24" name="Shape 3">
                <a:extLst>
                  <a:ext uri="{FF2B5EF4-FFF2-40B4-BE49-F238E27FC236}">
                    <a16:creationId xmlns:a16="http://schemas.microsoft.com/office/drawing/2014/main" id="{EDC33B9D-46A3-E1DE-65FF-1210F7B39CF6}"/>
                  </a:ext>
                </a:extLst>
              </p:cNvPr>
              <p:cNvSpPr/>
              <p:nvPr/>
            </p:nvSpPr>
            <p:spPr>
              <a:xfrm>
                <a:off x="1913564" y="3915787"/>
                <a:ext cx="22860" cy="615553"/>
              </a:xfrm>
              <a:prstGeom prst="roundRect">
                <a:avLst>
                  <a:gd name="adj" fmla="val 377015"/>
                </a:avLst>
              </a:prstGeom>
              <a:solidFill>
                <a:srgbClr val="C8C9CF"/>
              </a:solidFill>
              <a:ln>
                <a:solidFill>
                  <a:schemeClr val="tx1"/>
                </a:solidFill>
              </a:ln>
            </p:spPr>
          </p:sp>
          <p:sp>
            <p:nvSpPr>
              <p:cNvPr id="25" name="Shape 4">
                <a:extLst>
                  <a:ext uri="{FF2B5EF4-FFF2-40B4-BE49-F238E27FC236}">
                    <a16:creationId xmlns:a16="http://schemas.microsoft.com/office/drawing/2014/main" id="{96445333-FAA9-D0C9-B01E-590DB3C2AF10}"/>
                  </a:ext>
                </a:extLst>
              </p:cNvPr>
              <p:cNvSpPr/>
              <p:nvPr/>
            </p:nvSpPr>
            <p:spPr>
              <a:xfrm>
                <a:off x="1694251" y="4300478"/>
                <a:ext cx="461605" cy="461605"/>
              </a:xfrm>
              <a:prstGeom prst="roundRect">
                <a:avLst>
                  <a:gd name="adj" fmla="val 18671"/>
                </a:avLst>
              </a:prstGeom>
              <a:solidFill>
                <a:srgbClr val="E2E3E9"/>
              </a:solidFill>
              <a:ln w="7620">
                <a:solidFill>
                  <a:schemeClr val="tx1"/>
                </a:solidFill>
                <a:prstDash val="solid"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</p:sp>
          <p:pic>
            <p:nvPicPr>
              <p:cNvPr id="26" name="Image 0" descr="preencoded.png">
                <a:extLst>
                  <a:ext uri="{FF2B5EF4-FFF2-40B4-BE49-F238E27FC236}">
                    <a16:creationId xmlns:a16="http://schemas.microsoft.com/office/drawing/2014/main" id="{4F7B1606-7824-9C98-E68C-CF8EE5162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1105" y="4338877"/>
                <a:ext cx="307777" cy="384691"/>
              </a:xfrm>
              <a:prstGeom prst="rect">
                <a:avLst/>
              </a:prstGeom>
              <a:effectLst/>
            </p:spPr>
          </p:pic>
          <p:sp>
            <p:nvSpPr>
              <p:cNvPr id="27" name="Shape 7">
                <a:extLst>
                  <a:ext uri="{FF2B5EF4-FFF2-40B4-BE49-F238E27FC236}">
                    <a16:creationId xmlns:a16="http://schemas.microsoft.com/office/drawing/2014/main" id="{7D4051BB-9FFE-07FB-1E71-C826A528A820}"/>
                  </a:ext>
                </a:extLst>
              </p:cNvPr>
              <p:cNvSpPr/>
              <p:nvPr/>
            </p:nvSpPr>
            <p:spPr>
              <a:xfrm>
                <a:off x="5036336" y="4531221"/>
                <a:ext cx="22860" cy="615553"/>
              </a:xfrm>
              <a:prstGeom prst="roundRect">
                <a:avLst>
                  <a:gd name="adj" fmla="val 377015"/>
                </a:avLst>
              </a:prstGeom>
              <a:solidFill>
                <a:srgbClr val="C8C9CF"/>
              </a:solidFill>
              <a:ln>
                <a:solidFill>
                  <a:schemeClr val="tx1"/>
                </a:solidFill>
              </a:ln>
            </p:spPr>
          </p:sp>
          <p:sp>
            <p:nvSpPr>
              <p:cNvPr id="28" name="Shape 8">
                <a:extLst>
                  <a:ext uri="{FF2B5EF4-FFF2-40B4-BE49-F238E27FC236}">
                    <a16:creationId xmlns:a16="http://schemas.microsoft.com/office/drawing/2014/main" id="{26E33E85-BC18-4E23-36A9-E23BFA2C3C3F}"/>
                  </a:ext>
                </a:extLst>
              </p:cNvPr>
              <p:cNvSpPr/>
              <p:nvPr/>
            </p:nvSpPr>
            <p:spPr>
              <a:xfrm>
                <a:off x="4817023" y="4300478"/>
                <a:ext cx="461605" cy="461605"/>
              </a:xfrm>
              <a:prstGeom prst="roundRect">
                <a:avLst>
                  <a:gd name="adj" fmla="val 18671"/>
                </a:avLst>
              </a:prstGeom>
              <a:solidFill>
                <a:srgbClr val="E2E3E9"/>
              </a:solidFill>
              <a:ln w="7620">
                <a:solidFill>
                  <a:schemeClr val="tx1"/>
                </a:solidFill>
                <a:prstDash val="solid"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</p:sp>
          <p:pic>
            <p:nvPicPr>
              <p:cNvPr id="29" name="Image 1" descr="preencoded.png">
                <a:extLst>
                  <a:ext uri="{FF2B5EF4-FFF2-40B4-BE49-F238E27FC236}">
                    <a16:creationId xmlns:a16="http://schemas.microsoft.com/office/drawing/2014/main" id="{080024BE-55DE-B651-D10E-C563FFB4F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3878" y="4338877"/>
                <a:ext cx="307777" cy="384691"/>
              </a:xfrm>
              <a:prstGeom prst="rect">
                <a:avLst/>
              </a:prstGeom>
              <a:effectLst/>
            </p:spPr>
          </p:pic>
          <p:sp>
            <p:nvSpPr>
              <p:cNvPr id="30" name="Shape 11">
                <a:extLst>
                  <a:ext uri="{FF2B5EF4-FFF2-40B4-BE49-F238E27FC236}">
                    <a16:creationId xmlns:a16="http://schemas.microsoft.com/office/drawing/2014/main" id="{257D7065-5A08-F309-C082-2444294F6E19}"/>
                  </a:ext>
                </a:extLst>
              </p:cNvPr>
              <p:cNvSpPr/>
              <p:nvPr/>
            </p:nvSpPr>
            <p:spPr>
              <a:xfrm>
                <a:off x="8011092" y="3915787"/>
                <a:ext cx="22860" cy="615553"/>
              </a:xfrm>
              <a:prstGeom prst="roundRect">
                <a:avLst>
                  <a:gd name="adj" fmla="val 377015"/>
                </a:avLst>
              </a:prstGeom>
              <a:solidFill>
                <a:srgbClr val="C8C9CF"/>
              </a:solidFill>
              <a:ln>
                <a:solidFill>
                  <a:schemeClr val="tx1"/>
                </a:solidFill>
              </a:ln>
            </p:spPr>
          </p:sp>
          <p:sp>
            <p:nvSpPr>
              <p:cNvPr id="31" name="Shape 12">
                <a:extLst>
                  <a:ext uri="{FF2B5EF4-FFF2-40B4-BE49-F238E27FC236}">
                    <a16:creationId xmlns:a16="http://schemas.microsoft.com/office/drawing/2014/main" id="{1CD858D9-BC96-6657-EF16-F2567D3F77BB}"/>
                  </a:ext>
                </a:extLst>
              </p:cNvPr>
              <p:cNvSpPr/>
              <p:nvPr/>
            </p:nvSpPr>
            <p:spPr>
              <a:xfrm>
                <a:off x="7791780" y="4300478"/>
                <a:ext cx="461605" cy="461605"/>
              </a:xfrm>
              <a:prstGeom prst="roundRect">
                <a:avLst>
                  <a:gd name="adj" fmla="val 18671"/>
                </a:avLst>
              </a:prstGeom>
              <a:solidFill>
                <a:srgbClr val="E2E3E9"/>
              </a:solidFill>
              <a:ln w="7620">
                <a:solidFill>
                  <a:schemeClr val="tx1"/>
                </a:solidFill>
                <a:prstDash val="solid"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</p:sp>
          <p:pic>
            <p:nvPicPr>
              <p:cNvPr id="32" name="Image 2" descr="preencoded.png">
                <a:extLst>
                  <a:ext uri="{FF2B5EF4-FFF2-40B4-BE49-F238E27FC236}">
                    <a16:creationId xmlns:a16="http://schemas.microsoft.com/office/drawing/2014/main" id="{6729F8D1-72FF-4F4C-3DB0-65B322991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8635" y="4338877"/>
                <a:ext cx="307777" cy="384691"/>
              </a:xfrm>
              <a:prstGeom prst="rect">
                <a:avLst/>
              </a:prstGeom>
              <a:effectLst/>
            </p:spPr>
          </p:pic>
          <p:sp>
            <p:nvSpPr>
              <p:cNvPr id="33" name="Shape 15">
                <a:extLst>
                  <a:ext uri="{FF2B5EF4-FFF2-40B4-BE49-F238E27FC236}">
                    <a16:creationId xmlns:a16="http://schemas.microsoft.com/office/drawing/2014/main" id="{13B9EAC7-F6DA-F72E-C88A-85F31E6C58FC}"/>
                  </a:ext>
                </a:extLst>
              </p:cNvPr>
              <p:cNvSpPr/>
              <p:nvPr/>
            </p:nvSpPr>
            <p:spPr>
              <a:xfrm>
                <a:off x="11520972" y="4531221"/>
                <a:ext cx="22860" cy="615553"/>
              </a:xfrm>
              <a:prstGeom prst="roundRect">
                <a:avLst>
                  <a:gd name="adj" fmla="val 377015"/>
                </a:avLst>
              </a:prstGeom>
              <a:solidFill>
                <a:srgbClr val="C8C9CF"/>
              </a:solidFill>
              <a:ln>
                <a:solidFill>
                  <a:schemeClr val="tx1"/>
                </a:solidFill>
              </a:ln>
            </p:spPr>
          </p:sp>
          <p:sp>
            <p:nvSpPr>
              <p:cNvPr id="34" name="Shape 16">
                <a:extLst>
                  <a:ext uri="{FF2B5EF4-FFF2-40B4-BE49-F238E27FC236}">
                    <a16:creationId xmlns:a16="http://schemas.microsoft.com/office/drawing/2014/main" id="{96209591-4ED1-3760-B0AA-FF8EEB71561A}"/>
                  </a:ext>
                </a:extLst>
              </p:cNvPr>
              <p:cNvSpPr/>
              <p:nvPr/>
            </p:nvSpPr>
            <p:spPr>
              <a:xfrm>
                <a:off x="11301659" y="4300478"/>
                <a:ext cx="461605" cy="461605"/>
              </a:xfrm>
              <a:prstGeom prst="roundRect">
                <a:avLst>
                  <a:gd name="adj" fmla="val 18671"/>
                </a:avLst>
              </a:prstGeom>
              <a:solidFill>
                <a:srgbClr val="E2E3E9"/>
              </a:solidFill>
              <a:ln w="7620">
                <a:solidFill>
                  <a:schemeClr val="tx1"/>
                </a:solidFill>
                <a:prstDash val="solid"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</p:sp>
          <p:pic>
            <p:nvPicPr>
              <p:cNvPr id="35" name="Image 3" descr="preencoded.png">
                <a:extLst>
                  <a:ext uri="{FF2B5EF4-FFF2-40B4-BE49-F238E27FC236}">
                    <a16:creationId xmlns:a16="http://schemas.microsoft.com/office/drawing/2014/main" id="{0737AA0C-75C6-5A65-F00A-A4F0EC5A5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78514" y="4338877"/>
                <a:ext cx="307777" cy="38469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AC47166-8DDE-7217-5291-B94EA77FDC98}"/>
                </a:ext>
              </a:extLst>
            </p:cNvPr>
            <p:cNvGrpSpPr/>
            <p:nvPr/>
          </p:nvGrpSpPr>
          <p:grpSpPr>
            <a:xfrm>
              <a:off x="8830714" y="4870322"/>
              <a:ext cx="4253172" cy="1275368"/>
              <a:chOff x="8491639" y="4542170"/>
              <a:chExt cx="4253172" cy="1275368"/>
            </a:xfrm>
          </p:grpSpPr>
          <p:sp>
            <p:nvSpPr>
              <p:cNvPr id="21" name="Text 17">
                <a:extLst>
                  <a:ext uri="{FF2B5EF4-FFF2-40B4-BE49-F238E27FC236}">
                    <a16:creationId xmlns:a16="http://schemas.microsoft.com/office/drawing/2014/main" id="{4D98D95C-8440-254E-48F1-91CE393D7030}"/>
                  </a:ext>
                </a:extLst>
              </p:cNvPr>
              <p:cNvSpPr/>
              <p:nvPr/>
            </p:nvSpPr>
            <p:spPr>
              <a:xfrm>
                <a:off x="9249599" y="4542170"/>
                <a:ext cx="2737251" cy="28625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>
                  <a:lnSpc>
                    <a:spcPts val="2500"/>
                  </a:lnSpc>
                </a:pPr>
                <a:r>
                  <a:rPr lang="en-US" sz="2000" dirty="0">
                    <a:solidFill>
                      <a:srgbClr val="5B5F71"/>
                    </a:solidFill>
                    <a:latin typeface="Instrument Sans Semi Bold" pitchFamily="34" charset="0"/>
                    <a:ea typeface="Instrument Sans Semi Bold" pitchFamily="34" charset="-122"/>
                    <a:cs typeface="Instrument Sans Semi Bold" pitchFamily="34" charset="-120"/>
                  </a:rPr>
                  <a:t>Power BI/Tableau Visualization</a:t>
                </a:r>
                <a:endParaRPr lang="en-US" sz="2000" dirty="0"/>
              </a:p>
            </p:txBody>
          </p:sp>
          <p:sp>
            <p:nvSpPr>
              <p:cNvPr id="22" name="Text 18">
                <a:extLst>
                  <a:ext uri="{FF2B5EF4-FFF2-40B4-BE49-F238E27FC236}">
                    <a16:creationId xmlns:a16="http://schemas.microsoft.com/office/drawing/2014/main" id="{A7FED8AA-D0D9-3C6D-B24D-9CA3CAC7BB56}"/>
                  </a:ext>
                </a:extLst>
              </p:cNvPr>
              <p:cNvSpPr/>
              <p:nvPr/>
            </p:nvSpPr>
            <p:spPr>
              <a:xfrm>
                <a:off x="8491639" y="4938370"/>
                <a:ext cx="4253172" cy="8791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algn="ctr">
                  <a:lnSpc>
                    <a:spcPts val="2550"/>
                  </a:lnSpc>
                </a:pPr>
                <a:r>
                  <a:rPr lang="en-US" sz="160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Implemented intuitive gauge charts and percentage achievement visualizations, offering an immediate and compelling view of performance against targets.</a:t>
                </a:r>
                <a:endParaRPr lang="en-US" sz="1600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23AABB7-B512-70AD-8682-F9E8228D697F}"/>
              </a:ext>
            </a:extLst>
          </p:cNvPr>
          <p:cNvGrpSpPr/>
          <p:nvPr/>
        </p:nvGrpSpPr>
        <p:grpSpPr>
          <a:xfrm>
            <a:off x="423816" y="7088371"/>
            <a:ext cx="13258276" cy="862265"/>
            <a:chOff x="400957" y="7182398"/>
            <a:chExt cx="13258276" cy="862265"/>
          </a:xfrm>
        </p:grpSpPr>
        <p:sp>
          <p:nvSpPr>
            <p:cNvPr id="42" name="Text 6">
              <a:extLst>
                <a:ext uri="{FF2B5EF4-FFF2-40B4-BE49-F238E27FC236}">
                  <a16:creationId xmlns:a16="http://schemas.microsoft.com/office/drawing/2014/main" id="{C75A7028-9449-4D4A-1388-1BCA1C114DDF}"/>
                </a:ext>
              </a:extLst>
            </p:cNvPr>
            <p:cNvSpPr/>
            <p:nvPr/>
          </p:nvSpPr>
          <p:spPr>
            <a:xfrm>
              <a:off x="537413" y="7310106"/>
              <a:ext cx="13121820" cy="64718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750"/>
                </a:lnSpc>
              </a:pPr>
              <a:r>
                <a:rPr lang="en-US" b="1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Insight:</a:t>
              </a:r>
              <a:r>
                <a:rPr lang="en-US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</a:t>
              </a: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This comprehensive analysis revealed precise performance gaps and highlighted areas of success across all revenue streams, enabling targeted interventions and celebrating achievements.</a:t>
              </a:r>
              <a:endParaRPr lang="en-US" sz="1600" dirty="0"/>
            </a:p>
            <a:p>
              <a:pPr marL="0" indent="0" algn="ctr">
                <a:lnSpc>
                  <a:spcPts val="2750"/>
                </a:lnSpc>
                <a:buNone/>
              </a:pPr>
              <a:endParaRPr lang="en-US" sz="1500" dirty="0"/>
            </a:p>
          </p:txBody>
        </p:sp>
        <p:sp>
          <p:nvSpPr>
            <p:cNvPr id="43" name="Shape 7">
              <a:extLst>
                <a:ext uri="{FF2B5EF4-FFF2-40B4-BE49-F238E27FC236}">
                  <a16:creationId xmlns:a16="http://schemas.microsoft.com/office/drawing/2014/main" id="{CFB29904-1B36-96AA-74B9-0D2004E0CB8E}"/>
                </a:ext>
              </a:extLst>
            </p:cNvPr>
            <p:cNvSpPr/>
            <p:nvPr/>
          </p:nvSpPr>
          <p:spPr>
            <a:xfrm>
              <a:off x="400957" y="7182398"/>
              <a:ext cx="45719" cy="862265"/>
            </a:xfrm>
            <a:prstGeom prst="rect">
              <a:avLst/>
            </a:prstGeom>
            <a:solidFill>
              <a:srgbClr val="505468"/>
            </a:solidFill>
            <a:ln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38CAD-AA8C-2114-66F4-FA7C53B68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A4F584-89AC-D051-3853-D76B5C7CAD01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3D7DE56-22D4-FCA8-A2CF-DDFFE7E4C63D}"/>
              </a:ext>
            </a:extLst>
          </p:cNvPr>
          <p:cNvSpPr/>
          <p:nvPr/>
        </p:nvSpPr>
        <p:spPr>
          <a:xfrm>
            <a:off x="423816" y="227770"/>
            <a:ext cx="7692768" cy="79859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Budget Targets vs. Achievements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75D041-02D4-FDA7-7552-6D9908EE6BB1}"/>
              </a:ext>
            </a:extLst>
          </p:cNvPr>
          <p:cNvSpPr/>
          <p:nvPr/>
        </p:nvSpPr>
        <p:spPr>
          <a:xfrm>
            <a:off x="423816" y="5561312"/>
            <a:ext cx="1259619" cy="51877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Result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86972B-B2BF-FE78-9CB5-0E96FF1D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70" y="1542458"/>
            <a:ext cx="11713589" cy="1753208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2AAC97-B475-8765-39B4-56CDB1EDA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70" y="3434319"/>
            <a:ext cx="9767830" cy="190065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44B74E-CF1B-358D-3B5A-19929B4D6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370" y="5654556"/>
            <a:ext cx="11713589" cy="2302778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C001F7-A880-8B3E-1041-9F1BC431E702}"/>
              </a:ext>
            </a:extLst>
          </p:cNvPr>
          <p:cNvSpPr/>
          <p:nvPr/>
        </p:nvSpPr>
        <p:spPr>
          <a:xfrm>
            <a:off x="423815" y="1488397"/>
            <a:ext cx="1259619" cy="427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31408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FE423-D94A-6C2D-1F96-D230C306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9A67B06-3318-E32F-4328-55871F2A928D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482C5C53-8208-4AA0-F1CD-61AB5FEF6202}"/>
              </a:ext>
            </a:extLst>
          </p:cNvPr>
          <p:cNvSpPr/>
          <p:nvPr/>
        </p:nvSpPr>
        <p:spPr>
          <a:xfrm>
            <a:off x="423816" y="227770"/>
            <a:ext cx="7692768" cy="79859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Budget Targets vs. Achievements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ED15D9-5A1A-7833-6DDB-F634EDDADF49}"/>
              </a:ext>
            </a:extLst>
          </p:cNvPr>
          <p:cNvSpPr/>
          <p:nvPr/>
        </p:nvSpPr>
        <p:spPr>
          <a:xfrm>
            <a:off x="423816" y="2220213"/>
            <a:ext cx="1593333" cy="427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My SQL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358234D-3120-C015-8BD8-4552D018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012" y="2606801"/>
            <a:ext cx="5301546" cy="48335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EEBB60D-6107-295E-68CE-7220A5DC3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228" y="3438147"/>
            <a:ext cx="5301546" cy="143130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5585320-186C-8374-D66C-377921202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8227" y="1736864"/>
            <a:ext cx="5389681" cy="48335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2C71F7F-DBDE-B424-C181-E6429A929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8227" y="4869454"/>
            <a:ext cx="5301546" cy="296825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6D74C45-1BF4-B160-CB5C-9DF0E3AF9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631" y="6353579"/>
            <a:ext cx="5449060" cy="100026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2" name="Text 5">
            <a:extLst>
              <a:ext uri="{FF2B5EF4-FFF2-40B4-BE49-F238E27FC236}">
                <a16:creationId xmlns:a16="http://schemas.microsoft.com/office/drawing/2014/main" id="{2A99235D-02A6-FB1C-923C-48388FDE3095}"/>
              </a:ext>
            </a:extLst>
          </p:cNvPr>
          <p:cNvSpPr/>
          <p:nvPr/>
        </p:nvSpPr>
        <p:spPr>
          <a:xfrm>
            <a:off x="2388566" y="1402639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4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Target :</a:t>
            </a:r>
          </a:p>
        </p:txBody>
      </p:sp>
      <p:sp>
        <p:nvSpPr>
          <p:cNvPr id="73" name="Text 5">
            <a:extLst>
              <a:ext uri="{FF2B5EF4-FFF2-40B4-BE49-F238E27FC236}">
                <a16:creationId xmlns:a16="http://schemas.microsoft.com/office/drawing/2014/main" id="{8B9F3C9B-E51C-17BA-6BC2-55993F69E3AC}"/>
              </a:ext>
            </a:extLst>
          </p:cNvPr>
          <p:cNvSpPr/>
          <p:nvPr/>
        </p:nvSpPr>
        <p:spPr>
          <a:xfrm>
            <a:off x="2388566" y="2344527"/>
            <a:ext cx="921615" cy="18022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4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Inv. </a:t>
            </a:r>
            <a:r>
              <a:rPr lang="en-US" sz="1400" b="1" dirty="0" err="1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Achv</a:t>
            </a:r>
            <a:r>
              <a:rPr lang="en-US" sz="14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 :</a:t>
            </a:r>
          </a:p>
        </p:txBody>
      </p:sp>
      <p:sp>
        <p:nvSpPr>
          <p:cNvPr id="74" name="Text 5">
            <a:extLst>
              <a:ext uri="{FF2B5EF4-FFF2-40B4-BE49-F238E27FC236}">
                <a16:creationId xmlns:a16="http://schemas.microsoft.com/office/drawing/2014/main" id="{B07BA267-EBC1-EA07-A849-79052CFC25FE}"/>
              </a:ext>
            </a:extLst>
          </p:cNvPr>
          <p:cNvSpPr/>
          <p:nvPr/>
        </p:nvSpPr>
        <p:spPr>
          <a:xfrm>
            <a:off x="2388566" y="3159379"/>
            <a:ext cx="921615" cy="2095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400" b="1" dirty="0" err="1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Plcd</a:t>
            </a:r>
            <a:r>
              <a:rPr lang="en-US" sz="14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. </a:t>
            </a:r>
            <a:r>
              <a:rPr lang="en-US" sz="1400" b="1" dirty="0" err="1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Achv</a:t>
            </a:r>
            <a:r>
              <a:rPr lang="en-US" sz="14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 :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ED3ECAF-FEF1-B877-E54E-50576CCE35E6}"/>
              </a:ext>
            </a:extLst>
          </p:cNvPr>
          <p:cNvSpPr/>
          <p:nvPr/>
        </p:nvSpPr>
        <p:spPr>
          <a:xfrm>
            <a:off x="8348555" y="2220213"/>
            <a:ext cx="1259619" cy="51877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Result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CAD0E0-84B8-D0E1-E428-4ADD01A03221}"/>
              </a:ext>
            </a:extLst>
          </p:cNvPr>
          <p:cNvGrpSpPr/>
          <p:nvPr/>
        </p:nvGrpSpPr>
        <p:grpSpPr>
          <a:xfrm>
            <a:off x="9516343" y="3368919"/>
            <a:ext cx="4029637" cy="2711605"/>
            <a:chOff x="2329307" y="5425491"/>
            <a:chExt cx="4029637" cy="2711605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3EA04F-4EA3-AF2C-3ADE-F1A0E21F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9307" y="6047510"/>
              <a:ext cx="3377376" cy="10193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8251DC3-7B1B-640C-50D9-36CA2473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29308" y="7098726"/>
              <a:ext cx="3377376" cy="10383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67F97D-261B-EA6D-EADB-E3AE46103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29307" y="5425491"/>
              <a:ext cx="4029637" cy="590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55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63244-52F8-1F68-8FE3-9EA6BA031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5BCCE1-A534-AAC8-F99B-A9BA2400B0B4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E3D4B76C-A864-1540-6273-68068C78CF03}"/>
              </a:ext>
            </a:extLst>
          </p:cNvPr>
          <p:cNvSpPr/>
          <p:nvPr/>
        </p:nvSpPr>
        <p:spPr>
          <a:xfrm>
            <a:off x="423816" y="227770"/>
            <a:ext cx="7692768" cy="79859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Budget Targets vs. Achievements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5F3A4F-21D5-FFCA-5957-9B716DF021D6}"/>
              </a:ext>
            </a:extLst>
          </p:cNvPr>
          <p:cNvSpPr/>
          <p:nvPr/>
        </p:nvSpPr>
        <p:spPr>
          <a:xfrm>
            <a:off x="423816" y="1676206"/>
            <a:ext cx="1808683" cy="427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My SQL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1ED047-6CEC-EE2C-8FDA-46DA1F9BD2F6}"/>
              </a:ext>
            </a:extLst>
          </p:cNvPr>
          <p:cNvSpPr/>
          <p:nvPr/>
        </p:nvSpPr>
        <p:spPr>
          <a:xfrm>
            <a:off x="9116124" y="1676206"/>
            <a:ext cx="1259619" cy="51877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Result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62C07B-C7FA-40C3-6940-F75939177F3A}"/>
              </a:ext>
            </a:extLst>
          </p:cNvPr>
          <p:cNvGrpSpPr/>
          <p:nvPr/>
        </p:nvGrpSpPr>
        <p:grpSpPr>
          <a:xfrm>
            <a:off x="2464930" y="1676205"/>
            <a:ext cx="6029075" cy="6233905"/>
            <a:chOff x="2464930" y="1676205"/>
            <a:chExt cx="6029075" cy="623390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3D62E47-9764-991E-72C2-9FD4B5B26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4930" y="1676205"/>
              <a:ext cx="6029075" cy="3005963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25996DB-515B-CF3F-C3D1-9EF11D031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4931" y="4792331"/>
              <a:ext cx="6029074" cy="3117779"/>
            </a:xfrm>
            <a:prstGeom prst="rect">
              <a:avLst/>
            </a:prstGeom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E916AC66-5864-CCC1-C8C0-5115C71DE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1528" y="2936196"/>
            <a:ext cx="4733123" cy="1305298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Text 5">
            <a:extLst>
              <a:ext uri="{FF2B5EF4-FFF2-40B4-BE49-F238E27FC236}">
                <a16:creationId xmlns:a16="http://schemas.microsoft.com/office/drawing/2014/main" id="{B93FF780-4D66-A477-3072-8D373560F168}"/>
              </a:ext>
            </a:extLst>
          </p:cNvPr>
          <p:cNvSpPr/>
          <p:nvPr/>
        </p:nvSpPr>
        <p:spPr>
          <a:xfrm>
            <a:off x="533939" y="3609358"/>
            <a:ext cx="1588435" cy="6321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600" b="1" dirty="0" err="1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Plcd</a:t>
            </a:r>
            <a:r>
              <a:rPr lang="en-US" sz="16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 and Inv. % :</a:t>
            </a:r>
          </a:p>
        </p:txBody>
      </p:sp>
    </p:spTree>
    <p:extLst>
      <p:ext uri="{BB962C8B-B14F-4D97-AF65-F5344CB8AC3E}">
        <p14:creationId xmlns:p14="http://schemas.microsoft.com/office/powerpoint/2010/main" val="3901414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D5135-4A00-28DC-5613-F862A4020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3F9596-71FB-769B-28F7-8E51B6EB5FEE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D76FBDB8-FB92-F73D-F34D-4606D41AF27C}"/>
              </a:ext>
            </a:extLst>
          </p:cNvPr>
          <p:cNvSpPr/>
          <p:nvPr/>
        </p:nvSpPr>
        <p:spPr>
          <a:xfrm>
            <a:off x="423816" y="227770"/>
            <a:ext cx="7692768" cy="79859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Budget Targets vs. Achievements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FE1B0D-E580-82D6-E9F3-353FF375AF8A}"/>
              </a:ext>
            </a:extLst>
          </p:cNvPr>
          <p:cNvSpPr/>
          <p:nvPr/>
        </p:nvSpPr>
        <p:spPr>
          <a:xfrm>
            <a:off x="423816" y="1356487"/>
            <a:ext cx="1407115" cy="42784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Power BI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2E0A23-4AD6-DA59-CBC2-F604771DF456}"/>
              </a:ext>
            </a:extLst>
          </p:cNvPr>
          <p:cNvSpPr/>
          <p:nvPr/>
        </p:nvSpPr>
        <p:spPr>
          <a:xfrm>
            <a:off x="423816" y="5820699"/>
            <a:ext cx="1259619" cy="51877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Result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C63C3818-8175-5B4E-3D35-F46881B4DC5B}"/>
              </a:ext>
            </a:extLst>
          </p:cNvPr>
          <p:cNvSpPr/>
          <p:nvPr/>
        </p:nvSpPr>
        <p:spPr>
          <a:xfrm>
            <a:off x="1765760" y="2066209"/>
            <a:ext cx="685140" cy="258357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6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Target :</a:t>
            </a: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B2F8896C-8634-E3AE-B439-A7D5AD8276D7}"/>
              </a:ext>
            </a:extLst>
          </p:cNvPr>
          <p:cNvSpPr/>
          <p:nvPr/>
        </p:nvSpPr>
        <p:spPr>
          <a:xfrm>
            <a:off x="1765760" y="4395417"/>
            <a:ext cx="921615" cy="180221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6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Inv. </a:t>
            </a:r>
            <a:r>
              <a:rPr lang="en-US" sz="1600" b="1" dirty="0" err="1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Achv</a:t>
            </a:r>
            <a:r>
              <a:rPr lang="en-US" sz="16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 :</a:t>
            </a:r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82FF2B99-1F1A-939C-3DDA-05B44275404E}"/>
              </a:ext>
            </a:extLst>
          </p:cNvPr>
          <p:cNvSpPr/>
          <p:nvPr/>
        </p:nvSpPr>
        <p:spPr>
          <a:xfrm>
            <a:off x="1765760" y="3364411"/>
            <a:ext cx="921615" cy="2095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600" b="1" dirty="0" err="1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Plcd</a:t>
            </a:r>
            <a:r>
              <a:rPr lang="en-US" sz="16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. </a:t>
            </a:r>
            <a:r>
              <a:rPr lang="en-US" sz="1600" b="1" dirty="0" err="1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Achv</a:t>
            </a:r>
            <a:r>
              <a:rPr lang="en-US" sz="16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 :</a:t>
            </a: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58891AB1-2AEF-9327-9F24-1C11EDDF5006}"/>
              </a:ext>
            </a:extLst>
          </p:cNvPr>
          <p:cNvSpPr/>
          <p:nvPr/>
        </p:nvSpPr>
        <p:spPr>
          <a:xfrm>
            <a:off x="8946332" y="1422806"/>
            <a:ext cx="1259620" cy="2795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600" b="1" dirty="0" err="1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Plcd</a:t>
            </a:r>
            <a:r>
              <a:rPr lang="en-US" sz="1600" b="1" dirty="0">
                <a:solidFill>
                  <a:srgbClr val="5B5F71"/>
                </a:solidFill>
                <a:highlight>
                  <a:srgbClr val="C0C0C0"/>
                </a:highlight>
                <a:latin typeface="Instrument Sans Medium" pitchFamily="34" charset="0"/>
              </a:rPr>
              <a:t> and Inv. % 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D07D29-3030-BFEC-C671-1761431E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943" y="6235706"/>
            <a:ext cx="7719307" cy="1621759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48C79E-5CDC-A869-FCB0-599A1F3FF3CE}"/>
              </a:ext>
            </a:extLst>
          </p:cNvPr>
          <p:cNvGrpSpPr/>
          <p:nvPr/>
        </p:nvGrpSpPr>
        <p:grpSpPr>
          <a:xfrm>
            <a:off x="8946332" y="2117273"/>
            <a:ext cx="5476962" cy="3539248"/>
            <a:chOff x="649730" y="3140806"/>
            <a:chExt cx="5620626" cy="3229265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4D2D942-5AE9-86C5-9527-096E0D98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730" y="4781862"/>
              <a:ext cx="5608916" cy="158820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8B106D-2AD1-C74E-F2D7-3C346393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554" y="3140806"/>
              <a:ext cx="5604802" cy="158820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0030280-8648-2642-16BE-AB5841985EC1}"/>
              </a:ext>
            </a:extLst>
          </p:cNvPr>
          <p:cNvGrpSpPr/>
          <p:nvPr/>
        </p:nvGrpSpPr>
        <p:grpSpPr>
          <a:xfrm>
            <a:off x="3088942" y="1439846"/>
            <a:ext cx="5635828" cy="4216675"/>
            <a:chOff x="3326616" y="1674299"/>
            <a:chExt cx="5455822" cy="4074028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2933F57-935C-1C9B-7FED-C1E18ED11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26617" y="1674299"/>
              <a:ext cx="5455821" cy="135441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6B1F510-759B-9802-E086-3DB3A5EF8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616" y="3062723"/>
              <a:ext cx="5455821" cy="128182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6479809-BB01-7808-0411-A2C1B4524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26617" y="4391710"/>
              <a:ext cx="5455821" cy="1356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7342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D0D7A-E587-8F71-4D3A-831E1FC3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FC8318-F161-84D5-EA26-9689B38CF63C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F0CD364F-1886-7C49-AFB3-2E63776BD414}"/>
              </a:ext>
            </a:extLst>
          </p:cNvPr>
          <p:cNvSpPr/>
          <p:nvPr/>
        </p:nvSpPr>
        <p:spPr>
          <a:xfrm>
            <a:off x="423816" y="227770"/>
            <a:ext cx="7692768" cy="79859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Budget Targets vs. Achievements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A509B0-D345-674F-1DA8-8383A2433375}"/>
              </a:ext>
            </a:extLst>
          </p:cNvPr>
          <p:cNvSpPr/>
          <p:nvPr/>
        </p:nvSpPr>
        <p:spPr>
          <a:xfrm>
            <a:off x="423816" y="1778761"/>
            <a:ext cx="1537185" cy="42784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Tableau</a:t>
            </a:r>
            <a:endParaRPr lang="en-IN" sz="2400" b="1" dirty="0">
              <a:solidFill>
                <a:srgbClr val="5054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trument Sans Semi Bold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1C9C19-9F49-1028-2BC8-72850D406015}"/>
              </a:ext>
            </a:extLst>
          </p:cNvPr>
          <p:cNvSpPr/>
          <p:nvPr/>
        </p:nvSpPr>
        <p:spPr>
          <a:xfrm>
            <a:off x="423816" y="5820699"/>
            <a:ext cx="1259619" cy="51877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Result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83072E-BC95-4CE6-A24F-0AF99E94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33" y="6450839"/>
            <a:ext cx="12250860" cy="1200318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EABD5F48-D26F-9412-C402-56977CD019B6}"/>
              </a:ext>
            </a:extLst>
          </p:cNvPr>
          <p:cNvGrpSpPr/>
          <p:nvPr/>
        </p:nvGrpSpPr>
        <p:grpSpPr>
          <a:xfrm>
            <a:off x="2747663" y="1849654"/>
            <a:ext cx="10604119" cy="941370"/>
            <a:chOff x="4215465" y="1266152"/>
            <a:chExt cx="10604119" cy="941370"/>
          </a:xfrm>
        </p:grpSpPr>
        <p:sp>
          <p:nvSpPr>
            <p:cNvPr id="13" name="Text 5">
              <a:extLst>
                <a:ext uri="{FF2B5EF4-FFF2-40B4-BE49-F238E27FC236}">
                  <a16:creationId xmlns:a16="http://schemas.microsoft.com/office/drawing/2014/main" id="{5EBFD6AD-3D51-D87A-CC35-4DCD5B1D477B}"/>
                </a:ext>
              </a:extLst>
            </p:cNvPr>
            <p:cNvSpPr/>
            <p:nvPr/>
          </p:nvSpPr>
          <p:spPr>
            <a:xfrm>
              <a:off x="4215465" y="1299750"/>
              <a:ext cx="685140" cy="25835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r>
                <a:rPr lang="en-US" sz="1600" b="1" dirty="0">
                  <a:solidFill>
                    <a:srgbClr val="5B5F71"/>
                  </a:solidFill>
                  <a:highlight>
                    <a:srgbClr val="C0C0C0"/>
                  </a:highlight>
                  <a:latin typeface="Instrument Sans Medium" pitchFamily="34" charset="0"/>
                </a:rPr>
                <a:t>Target :</a:t>
              </a:r>
            </a:p>
          </p:txBody>
        </p:sp>
        <p:sp>
          <p:nvSpPr>
            <p:cNvPr id="20" name="Text 6">
              <a:extLst>
                <a:ext uri="{FF2B5EF4-FFF2-40B4-BE49-F238E27FC236}">
                  <a16:creationId xmlns:a16="http://schemas.microsoft.com/office/drawing/2014/main" id="{68F4B993-6C8C-D322-A2DC-EF1F0D0228BB}"/>
                </a:ext>
              </a:extLst>
            </p:cNvPr>
            <p:cNvSpPr/>
            <p:nvPr/>
          </p:nvSpPr>
          <p:spPr>
            <a:xfrm>
              <a:off x="5881378" y="1266152"/>
              <a:ext cx="8938206" cy="52071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</a:rPr>
                <a:t>Select the New, Cross Sell &amp; Renewal Budget column from budget table &amp; right click &amp; select pivot, rename the column to income class &amp; and other to budget.</a:t>
              </a:r>
              <a:endParaRPr lang="en-US" sz="1600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A2A3CA8-DD95-AC37-C4CA-57D34C871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2222" y="1893153"/>
              <a:ext cx="1609950" cy="314369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CAAF0B-67C4-164B-0A6F-489F52EDE517}"/>
              </a:ext>
            </a:extLst>
          </p:cNvPr>
          <p:cNvGrpSpPr/>
          <p:nvPr/>
        </p:nvGrpSpPr>
        <p:grpSpPr>
          <a:xfrm>
            <a:off x="2747663" y="4626835"/>
            <a:ext cx="6274973" cy="664920"/>
            <a:chOff x="2680369" y="4065565"/>
            <a:chExt cx="6274973" cy="664920"/>
          </a:xfrm>
        </p:grpSpPr>
        <p:sp>
          <p:nvSpPr>
            <p:cNvPr id="16" name="Text 5">
              <a:extLst>
                <a:ext uri="{FF2B5EF4-FFF2-40B4-BE49-F238E27FC236}">
                  <a16:creationId xmlns:a16="http://schemas.microsoft.com/office/drawing/2014/main" id="{4BD0FCBB-4E9B-A08F-CF13-C10EE6EC3DE4}"/>
                </a:ext>
              </a:extLst>
            </p:cNvPr>
            <p:cNvSpPr/>
            <p:nvPr/>
          </p:nvSpPr>
          <p:spPr>
            <a:xfrm>
              <a:off x="2680369" y="4278033"/>
              <a:ext cx="1259620" cy="2795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r>
                <a:rPr lang="en-US" sz="1600" b="1" dirty="0" err="1">
                  <a:solidFill>
                    <a:srgbClr val="5B5F71"/>
                  </a:solidFill>
                  <a:highlight>
                    <a:srgbClr val="C0C0C0"/>
                  </a:highlight>
                  <a:latin typeface="Instrument Sans Medium" pitchFamily="34" charset="0"/>
                </a:rPr>
                <a:t>Plcd</a:t>
              </a:r>
              <a:r>
                <a:rPr lang="en-US" sz="1600" b="1" dirty="0">
                  <a:solidFill>
                    <a:srgbClr val="5B5F71"/>
                  </a:solidFill>
                  <a:highlight>
                    <a:srgbClr val="C0C0C0"/>
                  </a:highlight>
                  <a:latin typeface="Instrument Sans Medium" pitchFamily="34" charset="0"/>
                </a:rPr>
                <a:t> and Inv. % :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E6C565C-414A-18D6-5365-2383E2DC4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7126" y="4444695"/>
              <a:ext cx="4058216" cy="285790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E14EB6-75A9-F2EB-4203-608819BE5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7126" y="4065565"/>
              <a:ext cx="3829050" cy="304800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C8F8E22-8A93-7A64-4462-52DF47B9867D}"/>
              </a:ext>
            </a:extLst>
          </p:cNvPr>
          <p:cNvGrpSpPr/>
          <p:nvPr/>
        </p:nvGrpSpPr>
        <p:grpSpPr>
          <a:xfrm>
            <a:off x="2747663" y="3008210"/>
            <a:ext cx="4950432" cy="295275"/>
            <a:chOff x="2849373" y="2348278"/>
            <a:chExt cx="4950432" cy="295275"/>
          </a:xfrm>
        </p:grpSpPr>
        <p:sp>
          <p:nvSpPr>
            <p:cNvPr id="14" name="Text 5">
              <a:extLst>
                <a:ext uri="{FF2B5EF4-FFF2-40B4-BE49-F238E27FC236}">
                  <a16:creationId xmlns:a16="http://schemas.microsoft.com/office/drawing/2014/main" id="{249DEB2B-EE13-256E-4A7C-64E66D250D54}"/>
                </a:ext>
              </a:extLst>
            </p:cNvPr>
            <p:cNvSpPr/>
            <p:nvPr/>
          </p:nvSpPr>
          <p:spPr>
            <a:xfrm>
              <a:off x="2849373" y="2387187"/>
              <a:ext cx="921615" cy="18022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r>
                <a:rPr lang="en-US" sz="1600" b="1" dirty="0">
                  <a:solidFill>
                    <a:srgbClr val="5B5F71"/>
                  </a:solidFill>
                  <a:highlight>
                    <a:srgbClr val="C0C0C0"/>
                  </a:highlight>
                  <a:latin typeface="Instrument Sans Medium" pitchFamily="34" charset="0"/>
                </a:rPr>
                <a:t>Inv. </a:t>
              </a:r>
              <a:r>
                <a:rPr lang="en-US" sz="1600" b="1" dirty="0" err="1">
                  <a:solidFill>
                    <a:srgbClr val="5B5F71"/>
                  </a:solidFill>
                  <a:highlight>
                    <a:srgbClr val="C0C0C0"/>
                  </a:highlight>
                  <a:latin typeface="Instrument Sans Medium" pitchFamily="34" charset="0"/>
                </a:rPr>
                <a:t>Achv</a:t>
              </a:r>
              <a:r>
                <a:rPr lang="en-US" sz="1600" b="1" dirty="0">
                  <a:solidFill>
                    <a:srgbClr val="5B5F71"/>
                  </a:solidFill>
                  <a:highlight>
                    <a:srgbClr val="C0C0C0"/>
                  </a:highlight>
                  <a:latin typeface="Instrument Sans Medium" pitchFamily="34" charset="0"/>
                </a:rPr>
                <a:t> :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F2C14A1-AA3C-F32B-1A21-90E5AD22C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6130" y="2348278"/>
              <a:ext cx="2733675" cy="29527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5C6C7D-996B-B15C-F076-53E6F1B7E9BE}"/>
              </a:ext>
            </a:extLst>
          </p:cNvPr>
          <p:cNvGrpSpPr/>
          <p:nvPr/>
        </p:nvGrpSpPr>
        <p:grpSpPr>
          <a:xfrm>
            <a:off x="2747662" y="3648802"/>
            <a:ext cx="8469072" cy="610507"/>
            <a:chOff x="2849371" y="2962136"/>
            <a:chExt cx="8469072" cy="610507"/>
          </a:xfrm>
        </p:grpSpPr>
        <p:sp>
          <p:nvSpPr>
            <p:cNvPr id="15" name="Text 5">
              <a:extLst>
                <a:ext uri="{FF2B5EF4-FFF2-40B4-BE49-F238E27FC236}">
                  <a16:creationId xmlns:a16="http://schemas.microsoft.com/office/drawing/2014/main" id="{B997EF09-F3AE-25B8-1E82-27F70C41897D}"/>
                </a:ext>
              </a:extLst>
            </p:cNvPr>
            <p:cNvSpPr/>
            <p:nvPr/>
          </p:nvSpPr>
          <p:spPr>
            <a:xfrm>
              <a:off x="2849371" y="2962136"/>
              <a:ext cx="921615" cy="2095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r>
                <a:rPr lang="en-US" sz="1600" b="1" dirty="0" err="1">
                  <a:solidFill>
                    <a:srgbClr val="5B5F71"/>
                  </a:solidFill>
                  <a:highlight>
                    <a:srgbClr val="C0C0C0"/>
                  </a:highlight>
                  <a:latin typeface="Instrument Sans Medium" pitchFamily="34" charset="0"/>
                </a:rPr>
                <a:t>Plcd</a:t>
              </a:r>
              <a:r>
                <a:rPr lang="en-US" sz="1600" b="1" dirty="0">
                  <a:solidFill>
                    <a:srgbClr val="5B5F71"/>
                  </a:solidFill>
                  <a:highlight>
                    <a:srgbClr val="C0C0C0"/>
                  </a:highlight>
                  <a:latin typeface="Instrument Sans Medium" pitchFamily="34" charset="0"/>
                </a:rPr>
                <a:t>. </a:t>
              </a:r>
              <a:r>
                <a:rPr lang="en-US" sz="1600" b="1" dirty="0" err="1">
                  <a:solidFill>
                    <a:srgbClr val="5B5F71"/>
                  </a:solidFill>
                  <a:highlight>
                    <a:srgbClr val="C0C0C0"/>
                  </a:highlight>
                  <a:latin typeface="Instrument Sans Medium" pitchFamily="34" charset="0"/>
                </a:rPr>
                <a:t>Achv</a:t>
              </a:r>
              <a:r>
                <a:rPr lang="en-US" sz="1600" b="1" dirty="0">
                  <a:solidFill>
                    <a:srgbClr val="5B5F71"/>
                  </a:solidFill>
                  <a:highlight>
                    <a:srgbClr val="C0C0C0"/>
                  </a:highlight>
                  <a:latin typeface="Instrument Sans Medium" pitchFamily="34" charset="0"/>
                </a:rPr>
                <a:t> :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D257765-3A2E-ACB6-F67F-F5E32895688C}"/>
                </a:ext>
              </a:extLst>
            </p:cNvPr>
            <p:cNvGrpSpPr/>
            <p:nvPr/>
          </p:nvGrpSpPr>
          <p:grpSpPr>
            <a:xfrm>
              <a:off x="4515285" y="2984264"/>
              <a:ext cx="6803158" cy="588379"/>
              <a:chOff x="6275388" y="2947575"/>
              <a:chExt cx="6803158" cy="58837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0520A4B-B717-5676-8F7B-EFFFA9238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26232" y="3248788"/>
                <a:ext cx="1562100" cy="287166"/>
              </a:xfrm>
              <a:prstGeom prst="rect">
                <a:avLst/>
              </a:prstGeom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31" name="Text 6">
                <a:extLst>
                  <a:ext uri="{FF2B5EF4-FFF2-40B4-BE49-F238E27FC236}">
                    <a16:creationId xmlns:a16="http://schemas.microsoft.com/office/drawing/2014/main" id="{472EC779-4D7B-9252-03C2-3DDE5AFFCD80}"/>
                  </a:ext>
                </a:extLst>
              </p:cNvPr>
              <p:cNvSpPr/>
              <p:nvPr/>
            </p:nvSpPr>
            <p:spPr>
              <a:xfrm>
                <a:off x="6275388" y="2947575"/>
                <a:ext cx="6803158" cy="209539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ctr"/>
              <a:lstStyle/>
              <a:p>
                <a:r>
                  <a:rPr lang="en-US" sz="1600" dirty="0">
                    <a:solidFill>
                      <a:srgbClr val="5B5F71"/>
                    </a:solidFill>
                    <a:latin typeface="Instrument Sans Medium" pitchFamily="34" charset="0"/>
                  </a:rPr>
                  <a:t>Merge the brokerage and fees table to calculate the sum of amount.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001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F4C26-DBA7-13D9-E894-E94B4A91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9D96E4-F366-6458-E147-1D53AD84C0D7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8F1C71E8-E61B-27B9-D7C2-E9FAB81CBF14}"/>
              </a:ext>
            </a:extLst>
          </p:cNvPr>
          <p:cNvSpPr/>
          <p:nvPr/>
        </p:nvSpPr>
        <p:spPr>
          <a:xfrm>
            <a:off x="423816" y="227771"/>
            <a:ext cx="5144777" cy="707178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Excel Dashboard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E4CFD-E3DC-6E60-CAAE-E2398DC62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1" t="790" r="-81" b="-790"/>
          <a:stretch>
            <a:fillRect/>
          </a:stretch>
        </p:blipFill>
        <p:spPr>
          <a:xfrm>
            <a:off x="1035121" y="1303309"/>
            <a:ext cx="12560157" cy="65844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75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4A783-6CC9-161C-0CC0-C789180EB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11ABDE-A7FF-4A21-B2A2-E2FDE47CA0A2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8834AA8B-8B99-FB66-523C-0763AF69FB7A}"/>
              </a:ext>
            </a:extLst>
          </p:cNvPr>
          <p:cNvSpPr/>
          <p:nvPr/>
        </p:nvSpPr>
        <p:spPr>
          <a:xfrm>
            <a:off x="423816" y="227771"/>
            <a:ext cx="5730404" cy="666082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Dashboard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C73B1-BE02-108B-D8EF-24F318B0C9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68" b="168"/>
          <a:stretch>
            <a:fillRect/>
          </a:stretch>
        </p:blipFill>
        <p:spPr>
          <a:xfrm>
            <a:off x="1284268" y="1288785"/>
            <a:ext cx="12215974" cy="65844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627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6C3B8-1B06-A46B-85F1-D36738CF4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202E9F-FD49-EA60-8021-C2F7CE9F21F9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C440F35D-4C4F-E128-2DB4-C33CD2DBD5E8}"/>
              </a:ext>
            </a:extLst>
          </p:cNvPr>
          <p:cNvSpPr/>
          <p:nvPr/>
        </p:nvSpPr>
        <p:spPr>
          <a:xfrm>
            <a:off x="423816" y="227771"/>
            <a:ext cx="5699582" cy="717452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Tableau Dashboard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6BBA00-3B64-F3AB-B517-C86E3A4D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42" y="1372934"/>
            <a:ext cx="12192000" cy="65844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672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11"/>
          <p:cNvSpPr/>
          <p:nvPr/>
        </p:nvSpPr>
        <p:spPr>
          <a:xfrm>
            <a:off x="8738590" y="289667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FB7868-F579-5A12-171F-482BDEC7F617}"/>
              </a:ext>
            </a:extLst>
          </p:cNvPr>
          <p:cNvGrpSpPr/>
          <p:nvPr/>
        </p:nvGrpSpPr>
        <p:grpSpPr>
          <a:xfrm>
            <a:off x="793789" y="1575412"/>
            <a:ext cx="12646789" cy="6224530"/>
            <a:chOff x="793790" y="2144316"/>
            <a:chExt cx="11091505" cy="5046583"/>
          </a:xfrm>
        </p:grpSpPr>
        <p:sp>
          <p:nvSpPr>
            <p:cNvPr id="9" name="Text 5"/>
            <p:cNvSpPr/>
            <p:nvPr/>
          </p:nvSpPr>
          <p:spPr>
            <a:xfrm>
              <a:off x="2183011" y="2222183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8"/>
            <p:cNvSpPr/>
            <p:nvPr/>
          </p:nvSpPr>
          <p:spPr>
            <a:xfrm>
              <a:off x="2183011" y="312943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12"/>
            <p:cNvSpPr/>
            <p:nvPr/>
          </p:nvSpPr>
          <p:spPr>
            <a:xfrm>
              <a:off x="2183011" y="403669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15"/>
            <p:cNvSpPr/>
            <p:nvPr/>
          </p:nvSpPr>
          <p:spPr>
            <a:xfrm>
              <a:off x="2183011" y="4943951"/>
              <a:ext cx="3551277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18"/>
            <p:cNvSpPr/>
            <p:nvPr/>
          </p:nvSpPr>
          <p:spPr>
            <a:xfrm>
              <a:off x="2183011" y="5851208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 21"/>
            <p:cNvSpPr/>
            <p:nvPr/>
          </p:nvSpPr>
          <p:spPr>
            <a:xfrm>
              <a:off x="2183011" y="6758464"/>
              <a:ext cx="970228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endPara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05CC5B6-6D80-1646-543E-018D5DEE22E2}"/>
                </a:ext>
              </a:extLst>
            </p:cNvPr>
            <p:cNvGrpSpPr/>
            <p:nvPr/>
          </p:nvGrpSpPr>
          <p:grpSpPr>
            <a:xfrm>
              <a:off x="793790" y="2144316"/>
              <a:ext cx="1160264" cy="5046583"/>
              <a:chOff x="793790" y="2144316"/>
              <a:chExt cx="1160264" cy="5046583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1048941" y="2144316"/>
                <a:ext cx="30480" cy="4989909"/>
              </a:xfrm>
              <a:prstGeom prst="roundRect">
                <a:avLst>
                  <a:gd name="adj" fmla="val 312558"/>
                </a:avLst>
              </a:prstGeom>
              <a:solidFill>
                <a:schemeClr val="tx1"/>
              </a:solidFill>
              <a:ln/>
            </p:spPr>
          </p:sp>
          <p:sp>
            <p:nvSpPr>
              <p:cNvPr id="6" name="Shape 3"/>
              <p:cNvSpPr/>
              <p:nvPr/>
            </p:nvSpPr>
            <p:spPr>
              <a:xfrm>
                <a:off x="1273612" y="2384227"/>
                <a:ext cx="680442" cy="30480"/>
              </a:xfrm>
              <a:prstGeom prst="roundRect">
                <a:avLst>
                  <a:gd name="adj" fmla="val 312558"/>
                </a:avLst>
              </a:prstGeom>
              <a:solidFill>
                <a:schemeClr val="tx1"/>
              </a:solidFill>
              <a:ln/>
            </p:spPr>
          </p:sp>
          <p:sp>
            <p:nvSpPr>
              <p:cNvPr id="10" name="Shape 6"/>
              <p:cNvSpPr/>
              <p:nvPr/>
            </p:nvSpPr>
            <p:spPr>
              <a:xfrm>
                <a:off x="1273612" y="3291483"/>
                <a:ext cx="680442" cy="30480"/>
              </a:xfrm>
              <a:prstGeom prst="roundRect">
                <a:avLst>
                  <a:gd name="adj" fmla="val 312558"/>
                </a:avLst>
              </a:prstGeom>
              <a:solidFill>
                <a:schemeClr val="tx1"/>
              </a:solidFill>
              <a:ln/>
            </p:spPr>
          </p:sp>
          <p:sp>
            <p:nvSpPr>
              <p:cNvPr id="14" name="Shape 9"/>
              <p:cNvSpPr/>
              <p:nvPr/>
            </p:nvSpPr>
            <p:spPr>
              <a:xfrm>
                <a:off x="1273612" y="4198739"/>
                <a:ext cx="680442" cy="30480"/>
              </a:xfrm>
              <a:prstGeom prst="roundRect">
                <a:avLst>
                  <a:gd name="adj" fmla="val 312558"/>
                </a:avLst>
              </a:prstGeom>
              <a:solidFill>
                <a:schemeClr val="tx1"/>
              </a:solidFill>
              <a:ln/>
            </p:spPr>
          </p:sp>
          <p:sp>
            <p:nvSpPr>
              <p:cNvPr id="18" name="Shape 13"/>
              <p:cNvSpPr/>
              <p:nvPr/>
            </p:nvSpPr>
            <p:spPr>
              <a:xfrm>
                <a:off x="1273612" y="5105995"/>
                <a:ext cx="680442" cy="30480"/>
              </a:xfrm>
              <a:prstGeom prst="roundRect">
                <a:avLst>
                  <a:gd name="adj" fmla="val 312558"/>
                </a:avLst>
              </a:prstGeom>
              <a:solidFill>
                <a:schemeClr val="tx1"/>
              </a:solidFill>
              <a:ln/>
            </p:spPr>
          </p:sp>
          <p:sp>
            <p:nvSpPr>
              <p:cNvPr id="22" name="Shape 16"/>
              <p:cNvSpPr/>
              <p:nvPr/>
            </p:nvSpPr>
            <p:spPr>
              <a:xfrm>
                <a:off x="1273612" y="6013252"/>
                <a:ext cx="680442" cy="30480"/>
              </a:xfrm>
              <a:prstGeom prst="roundRect">
                <a:avLst>
                  <a:gd name="adj" fmla="val 312558"/>
                </a:avLst>
              </a:prstGeom>
              <a:solidFill>
                <a:schemeClr val="tx1"/>
              </a:solidFill>
              <a:ln/>
            </p:spPr>
          </p:sp>
          <p:sp>
            <p:nvSpPr>
              <p:cNvPr id="26" name="Shape 19"/>
              <p:cNvSpPr/>
              <p:nvPr/>
            </p:nvSpPr>
            <p:spPr>
              <a:xfrm>
                <a:off x="1273612" y="6920508"/>
                <a:ext cx="680442" cy="30480"/>
              </a:xfrm>
              <a:prstGeom prst="roundRect">
                <a:avLst>
                  <a:gd name="adj" fmla="val 312558"/>
                </a:avLst>
              </a:prstGeom>
              <a:solidFill>
                <a:schemeClr val="tx1"/>
              </a:solidFill>
              <a:ln/>
            </p:spPr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09B52D2-962C-03EC-C5DB-27D56E97F86A}"/>
                  </a:ext>
                </a:extLst>
              </p:cNvPr>
              <p:cNvGrpSpPr/>
              <p:nvPr/>
            </p:nvGrpSpPr>
            <p:grpSpPr>
              <a:xfrm>
                <a:off x="793790" y="2144316"/>
                <a:ext cx="510302" cy="5046583"/>
                <a:chOff x="793790" y="2144316"/>
                <a:chExt cx="510302" cy="5046583"/>
              </a:xfrm>
            </p:grpSpPr>
            <p:sp>
              <p:nvSpPr>
                <p:cNvPr id="7" name="Shape 4"/>
                <p:cNvSpPr/>
                <p:nvPr/>
              </p:nvSpPr>
              <p:spPr>
                <a:xfrm>
                  <a:off x="793790" y="2144316"/>
                  <a:ext cx="510302" cy="510302"/>
                </a:xfrm>
                <a:prstGeom prst="roundRect">
                  <a:avLst>
                    <a:gd name="adj" fmla="val 18669"/>
                  </a:avLst>
                </a:prstGeom>
                <a:solidFill>
                  <a:srgbClr val="FFFFFF"/>
                </a:solidFill>
                <a:ln w="7620">
                  <a:solidFill>
                    <a:srgbClr val="F8ECD3"/>
                  </a:solidFill>
                  <a:prstDash val="solid"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p:spPr>
            </p:sp>
            <p:pic>
              <p:nvPicPr>
                <p:cNvPr id="8" name="Image 1" descr="preencoded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8860" y="2186821"/>
                  <a:ext cx="340162" cy="425291"/>
                </a:xfrm>
                <a:prstGeom prst="rect">
                  <a:avLst/>
                </a:prstGeom>
              </p:spPr>
            </p:pic>
            <p:sp>
              <p:nvSpPr>
                <p:cNvPr id="11" name="Shape 7"/>
                <p:cNvSpPr/>
                <p:nvPr/>
              </p:nvSpPr>
              <p:spPr>
                <a:xfrm>
                  <a:off x="793790" y="3051572"/>
                  <a:ext cx="510302" cy="510302"/>
                </a:xfrm>
                <a:prstGeom prst="roundRect">
                  <a:avLst>
                    <a:gd name="adj" fmla="val 18669"/>
                  </a:avLst>
                </a:prstGeom>
                <a:solidFill>
                  <a:srgbClr val="FFFFFF"/>
                </a:solidFill>
                <a:ln w="7620">
                  <a:solidFill>
                    <a:srgbClr val="F8ECD3"/>
                  </a:solidFill>
                  <a:prstDash val="solid"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p:spPr>
            </p:sp>
            <p:pic>
              <p:nvPicPr>
                <p:cNvPr id="12" name="Image 2" descr="preencoded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8860" y="3094077"/>
                  <a:ext cx="340162" cy="425291"/>
                </a:xfrm>
                <a:prstGeom prst="rect">
                  <a:avLst/>
                </a:prstGeom>
              </p:spPr>
            </p:pic>
            <p:sp>
              <p:nvSpPr>
                <p:cNvPr id="15" name="Shape 10"/>
                <p:cNvSpPr/>
                <p:nvPr/>
              </p:nvSpPr>
              <p:spPr>
                <a:xfrm>
                  <a:off x="793790" y="3958828"/>
                  <a:ext cx="510302" cy="510302"/>
                </a:xfrm>
                <a:prstGeom prst="roundRect">
                  <a:avLst>
                    <a:gd name="adj" fmla="val 18669"/>
                  </a:avLst>
                </a:prstGeom>
                <a:solidFill>
                  <a:srgbClr val="FFFFFF"/>
                </a:solidFill>
                <a:ln w="7620">
                  <a:solidFill>
                    <a:srgbClr val="F8ECD3"/>
                  </a:solidFill>
                  <a:prstDash val="solid"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p:spPr>
            </p:sp>
            <p:sp>
              <p:nvSpPr>
                <p:cNvPr id="19" name="Shape 14"/>
                <p:cNvSpPr/>
                <p:nvPr/>
              </p:nvSpPr>
              <p:spPr>
                <a:xfrm>
                  <a:off x="793790" y="4866084"/>
                  <a:ext cx="510302" cy="510302"/>
                </a:xfrm>
                <a:prstGeom prst="roundRect">
                  <a:avLst>
                    <a:gd name="adj" fmla="val 18669"/>
                  </a:avLst>
                </a:prstGeom>
                <a:solidFill>
                  <a:srgbClr val="FFFFFF"/>
                </a:solidFill>
                <a:ln w="7620">
                  <a:solidFill>
                    <a:srgbClr val="F8ECD3"/>
                  </a:solidFill>
                  <a:prstDash val="solid"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p:spPr>
            </p:sp>
            <p:pic>
              <p:nvPicPr>
                <p:cNvPr id="20" name="Image 3" descr="preencoded.png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78860" y="4908590"/>
                  <a:ext cx="340162" cy="425291"/>
                </a:xfrm>
                <a:prstGeom prst="rect">
                  <a:avLst/>
                </a:prstGeom>
                <a:effectLst/>
              </p:spPr>
            </p:pic>
            <p:sp>
              <p:nvSpPr>
                <p:cNvPr id="23" name="Shape 17"/>
                <p:cNvSpPr/>
                <p:nvPr/>
              </p:nvSpPr>
              <p:spPr>
                <a:xfrm>
                  <a:off x="793790" y="5773341"/>
                  <a:ext cx="510302" cy="510302"/>
                </a:xfrm>
                <a:prstGeom prst="roundRect">
                  <a:avLst>
                    <a:gd name="adj" fmla="val 18669"/>
                  </a:avLst>
                </a:prstGeom>
                <a:solidFill>
                  <a:srgbClr val="FFFFFF"/>
                </a:solidFill>
                <a:ln w="7620">
                  <a:solidFill>
                    <a:srgbClr val="F8ECD3"/>
                  </a:solidFill>
                  <a:prstDash val="solid"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p:spPr>
            </p:sp>
            <p:pic>
              <p:nvPicPr>
                <p:cNvPr id="24" name="Image 4" descr="preencoded.png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8860" y="5815846"/>
                  <a:ext cx="340162" cy="425291"/>
                </a:xfrm>
                <a:prstGeom prst="rect">
                  <a:avLst/>
                </a:prstGeom>
              </p:spPr>
            </p:pic>
            <p:sp>
              <p:nvSpPr>
                <p:cNvPr id="27" name="Shape 20"/>
                <p:cNvSpPr/>
                <p:nvPr/>
              </p:nvSpPr>
              <p:spPr>
                <a:xfrm>
                  <a:off x="793790" y="6680597"/>
                  <a:ext cx="510302" cy="510302"/>
                </a:xfrm>
                <a:prstGeom prst="roundRect">
                  <a:avLst>
                    <a:gd name="adj" fmla="val 18669"/>
                  </a:avLst>
                </a:prstGeom>
                <a:solidFill>
                  <a:srgbClr val="FFFFFF"/>
                </a:solidFill>
                <a:ln w="7620">
                  <a:solidFill>
                    <a:srgbClr val="F8ECD3"/>
                  </a:solidFill>
                  <a:prstDash val="solid"/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p:spPr>
            </p:sp>
            <p:pic>
              <p:nvPicPr>
                <p:cNvPr id="28" name="Image 5" descr="preencoded.png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8860" y="6723102"/>
                  <a:ext cx="340162" cy="425291"/>
                </a:xfrm>
                <a:prstGeom prst="rect">
                  <a:avLst/>
                </a:prstGeom>
              </p:spPr>
            </p:pic>
            <p:pic>
              <p:nvPicPr>
                <p:cNvPr id="30" name="Image 3" descr="preencoded.png">
                  <a:extLst>
                    <a:ext uri="{FF2B5EF4-FFF2-40B4-BE49-F238E27FC236}">
                      <a16:creationId xmlns:a16="http://schemas.microsoft.com/office/drawing/2014/main" id="{D0A360EA-1830-8FB3-70CA-79A55B8CD6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8860" y="4001214"/>
                  <a:ext cx="340162" cy="425291"/>
                </a:xfrm>
                <a:prstGeom prst="rect">
                  <a:avLst/>
                </a:prstGeom>
                <a:effectLst/>
              </p:spPr>
            </p:pic>
          </p:grp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7B7CAAA-6C79-C70B-9E0D-444F9F0832EA}"/>
              </a:ext>
            </a:extLst>
          </p:cNvPr>
          <p:cNvSpPr/>
          <p:nvPr/>
        </p:nvSpPr>
        <p:spPr>
          <a:xfrm>
            <a:off x="12729681" y="7633699"/>
            <a:ext cx="190071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6F9F1C07-9782-820B-3B1D-BA3842325A29}"/>
              </a:ext>
            </a:extLst>
          </p:cNvPr>
          <p:cNvSpPr/>
          <p:nvPr/>
        </p:nvSpPr>
        <p:spPr>
          <a:xfrm>
            <a:off x="793789" y="309393"/>
            <a:ext cx="5723969" cy="923111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Presentation Outline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248778-E231-496E-A9BE-5FC2D712850E}"/>
              </a:ext>
            </a:extLst>
          </p:cNvPr>
          <p:cNvSpPr txBox="1"/>
          <p:nvPr/>
        </p:nvSpPr>
        <p:spPr>
          <a:xfrm>
            <a:off x="2280813" y="1705306"/>
            <a:ext cx="465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Performance Indicators Tracked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9830DF-CEF8-22FF-CF55-7F5B202273BB}"/>
              </a:ext>
            </a:extLst>
          </p:cNvPr>
          <p:cNvSpPr txBox="1"/>
          <p:nvPr/>
        </p:nvSpPr>
        <p:spPr>
          <a:xfrm>
            <a:off x="2280813" y="3919700"/>
            <a:ext cx="8858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defRPr>
            </a:lvl1pPr>
          </a:lstStyle>
          <a:p>
            <a:r>
              <a:rPr lang="en-US" dirty="0"/>
              <a:t>No. of Invoices by Account Executive and Meetings by Account Executive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C9D07B-6EE9-1EB6-D928-D9AD98DFC65A}"/>
              </a:ext>
            </a:extLst>
          </p:cNvPr>
          <p:cNvSpPr txBox="1"/>
          <p:nvPr/>
        </p:nvSpPr>
        <p:spPr>
          <a:xfrm>
            <a:off x="2280813" y="2808939"/>
            <a:ext cx="4999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defRPr>
            </a:lvl1pPr>
          </a:lstStyle>
          <a:p>
            <a:r>
              <a:rPr lang="en-US" dirty="0"/>
              <a:t>Yearly &amp; Current Year Meeting Counts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E809A9-61EF-D1CA-9F13-637686E8915C}"/>
              </a:ext>
            </a:extLst>
          </p:cNvPr>
          <p:cNvSpPr txBox="1"/>
          <p:nvPr/>
        </p:nvSpPr>
        <p:spPr>
          <a:xfrm>
            <a:off x="2280813" y="5046986"/>
            <a:ext cx="1012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defRPr>
            </a:lvl1pPr>
          </a:lstStyle>
          <a:p>
            <a:r>
              <a:rPr lang="en-US" dirty="0"/>
              <a:t>Stage Funnel by Revenue</a:t>
            </a:r>
            <a:r>
              <a:rPr lang="en-IN" dirty="0"/>
              <a:t> and </a:t>
            </a:r>
            <a:r>
              <a:rPr lang="en-US" dirty="0"/>
              <a:t>Top Open Opportunities</a:t>
            </a:r>
            <a:r>
              <a:rPr lang="en-IN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74818A-E589-BBBC-4748-67ACC1E42216}"/>
              </a:ext>
            </a:extLst>
          </p:cNvPr>
          <p:cNvSpPr txBox="1"/>
          <p:nvPr/>
        </p:nvSpPr>
        <p:spPr>
          <a:xfrm>
            <a:off x="2280813" y="6166009"/>
            <a:ext cx="465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defRPr>
            </a:lvl1pPr>
          </a:lstStyle>
          <a:p>
            <a:r>
              <a:rPr lang="en-US" dirty="0"/>
              <a:t>Budget Targets vs. Achievements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C75F4A-86D6-1F12-B504-6436F65E02A0}"/>
              </a:ext>
            </a:extLst>
          </p:cNvPr>
          <p:cNvSpPr txBox="1"/>
          <p:nvPr/>
        </p:nvSpPr>
        <p:spPr>
          <a:xfrm>
            <a:off x="2280813" y="7285032"/>
            <a:ext cx="11754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defRPr>
            </a:lvl1pPr>
          </a:lstStyle>
          <a:p>
            <a:r>
              <a:rPr lang="en-US" dirty="0"/>
              <a:t>Excel, Power BI, Tableau Dashboard, My SQL Outputs and Findings &amp; Takeaways from the Project</a:t>
            </a:r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328B-CA46-54FD-1A5B-6D3E27919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7EF5F3-C416-DF48-24C4-09530755FC47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205F8A55-79F5-0189-ECC3-BBB4ED907D52}"/>
              </a:ext>
            </a:extLst>
          </p:cNvPr>
          <p:cNvSpPr/>
          <p:nvPr/>
        </p:nvSpPr>
        <p:spPr>
          <a:xfrm>
            <a:off x="423816" y="227771"/>
            <a:ext cx="5699582" cy="717452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2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SQL Query Outputs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AF8EF3-F6CD-7E45-FDB0-C034C41F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2" y="5228032"/>
            <a:ext cx="3038899" cy="533474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18286AF-5C0E-6832-B9EC-C08AAD720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72" y="4499087"/>
            <a:ext cx="3038899" cy="533474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19490-C9C4-CAFC-E1EE-3793AA5B6469}"/>
              </a:ext>
            </a:extLst>
          </p:cNvPr>
          <p:cNvGrpSpPr/>
          <p:nvPr/>
        </p:nvGrpSpPr>
        <p:grpSpPr>
          <a:xfrm>
            <a:off x="2512291" y="1415862"/>
            <a:ext cx="8662718" cy="1550629"/>
            <a:chOff x="2512291" y="1415862"/>
            <a:chExt cx="8662718" cy="1550629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3DEF7F5-1001-1C78-686F-3AA3F14F1A05}"/>
                </a:ext>
              </a:extLst>
            </p:cNvPr>
            <p:cNvGrpSpPr/>
            <p:nvPr/>
          </p:nvGrpSpPr>
          <p:grpSpPr>
            <a:xfrm>
              <a:off x="2512291" y="1956700"/>
              <a:ext cx="8662718" cy="1009791"/>
              <a:chOff x="400276" y="3519791"/>
              <a:chExt cx="8265017" cy="100979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C53C3FA-D507-E7CB-A1D7-B18065CD7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276" y="3519791"/>
                <a:ext cx="5487166" cy="10097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6CEC0E5-8797-A805-081A-7B6D127EF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29623"/>
              <a:stretch>
                <a:fillRect/>
              </a:stretch>
            </p:blipFill>
            <p:spPr>
              <a:xfrm>
                <a:off x="5887442" y="3519791"/>
                <a:ext cx="2777851" cy="100979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EEFB5-2E29-DA50-B8EE-8A87AA3AFFAF}"/>
                </a:ext>
              </a:extLst>
            </p:cNvPr>
            <p:cNvSpPr txBox="1"/>
            <p:nvPr/>
          </p:nvSpPr>
          <p:spPr>
            <a:xfrm>
              <a:off x="4080422" y="1415862"/>
              <a:ext cx="5602345" cy="4644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lnSpc>
                  <a:spcPts val="4250"/>
                </a:lnSpc>
                <a:defRPr sz="3600" b="1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IN" sz="1600" dirty="0">
                  <a:effectLst/>
                </a:rPr>
                <a:t>Placed, Invoiced, Placed% &amp; Invoiced% by Income Class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4216B52-1ED2-7869-FFD6-BF1B47E9A32F}"/>
              </a:ext>
            </a:extLst>
          </p:cNvPr>
          <p:cNvGrpSpPr/>
          <p:nvPr/>
        </p:nvGrpSpPr>
        <p:grpSpPr>
          <a:xfrm>
            <a:off x="731240" y="3176697"/>
            <a:ext cx="2040317" cy="1126919"/>
            <a:chOff x="2512290" y="3035455"/>
            <a:chExt cx="2040317" cy="1126919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319048-4CF9-FA1E-E44E-0BE3E296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2291" y="3362162"/>
              <a:ext cx="2040316" cy="8002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277C68-A978-4A8B-230B-410FB51A65FD}"/>
                </a:ext>
              </a:extLst>
            </p:cNvPr>
            <p:cNvSpPr txBox="1"/>
            <p:nvPr/>
          </p:nvSpPr>
          <p:spPr>
            <a:xfrm>
              <a:off x="2512290" y="3035455"/>
              <a:ext cx="2040317" cy="2593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lnSpc>
                  <a:spcPts val="4250"/>
                </a:lnSpc>
                <a:defRPr sz="3600" b="1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IN" sz="1400" dirty="0">
                  <a:effectLst/>
                </a:rPr>
                <a:t>Yearly Meeting Count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FF27621-DD2F-4240-1043-22C24D9BD6EA}"/>
              </a:ext>
            </a:extLst>
          </p:cNvPr>
          <p:cNvGrpSpPr/>
          <p:nvPr/>
        </p:nvGrpSpPr>
        <p:grpSpPr>
          <a:xfrm>
            <a:off x="3565146" y="3176697"/>
            <a:ext cx="2695951" cy="2785607"/>
            <a:chOff x="2512291" y="4240407"/>
            <a:chExt cx="2695951" cy="2785607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CA1EB07-7B3D-E21D-78C8-F79CD4CFA886}"/>
                </a:ext>
              </a:extLst>
            </p:cNvPr>
            <p:cNvSpPr txBox="1"/>
            <p:nvPr/>
          </p:nvSpPr>
          <p:spPr>
            <a:xfrm>
              <a:off x="2615449" y="4240407"/>
              <a:ext cx="2489634" cy="2593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lnSpc>
                  <a:spcPts val="4250"/>
                </a:lnSpc>
                <a:defRPr sz="3600" b="1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IN" sz="1400" dirty="0">
                  <a:effectLst/>
                </a:rPr>
                <a:t>Meeting Count by </a:t>
              </a:r>
              <a:r>
                <a:rPr lang="en-IN" sz="1400" dirty="0" err="1">
                  <a:effectLst/>
                </a:rPr>
                <a:t>Acc</a:t>
              </a:r>
              <a:r>
                <a:rPr lang="en-IN" sz="1400" dirty="0">
                  <a:effectLst/>
                </a:rPr>
                <a:t> Exec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D02BA21-76A3-58C8-E30F-CE42FE4B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2291" y="4577747"/>
              <a:ext cx="2695951" cy="24482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C88FB4E-C7D7-B20D-DBE1-4484F88FA3FF}"/>
              </a:ext>
            </a:extLst>
          </p:cNvPr>
          <p:cNvGrpSpPr/>
          <p:nvPr/>
        </p:nvGrpSpPr>
        <p:grpSpPr>
          <a:xfrm>
            <a:off x="6471304" y="3176697"/>
            <a:ext cx="4486901" cy="2539717"/>
            <a:chOff x="5303648" y="3692300"/>
            <a:chExt cx="4486901" cy="2539717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CA0D31E-D23B-2D3A-DA4D-D875904C6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3648" y="4012382"/>
              <a:ext cx="4486901" cy="22196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9C896BD-BF79-5FDC-DEBE-5351F6817D6E}"/>
                </a:ext>
              </a:extLst>
            </p:cNvPr>
            <p:cNvSpPr txBox="1"/>
            <p:nvPr/>
          </p:nvSpPr>
          <p:spPr>
            <a:xfrm>
              <a:off x="6230982" y="3692300"/>
              <a:ext cx="2489634" cy="2593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lnSpc>
                  <a:spcPts val="4250"/>
                </a:lnSpc>
                <a:defRPr sz="3600" b="1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IN" sz="1400" dirty="0">
                  <a:effectLst/>
                </a:rPr>
                <a:t>Invoice Count by </a:t>
              </a:r>
              <a:r>
                <a:rPr lang="en-IN" sz="1400" dirty="0" err="1">
                  <a:effectLst/>
                </a:rPr>
                <a:t>Acc</a:t>
              </a:r>
              <a:r>
                <a:rPr lang="en-IN" sz="1400" dirty="0">
                  <a:effectLst/>
                </a:rPr>
                <a:t> Exec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9DA5ED2-17E5-07BE-CE26-6C1B9B61739D}"/>
              </a:ext>
            </a:extLst>
          </p:cNvPr>
          <p:cNvGrpSpPr/>
          <p:nvPr/>
        </p:nvGrpSpPr>
        <p:grpSpPr>
          <a:xfrm>
            <a:off x="11128972" y="3176697"/>
            <a:ext cx="2944552" cy="2565394"/>
            <a:chOff x="11271179" y="3069719"/>
            <a:chExt cx="2944552" cy="2565394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E06010C-65D9-272D-E28D-68DEDAECD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554994" y="3396426"/>
              <a:ext cx="2486372" cy="223868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F25113F-0B80-ACE7-D3B6-2D29F9E40C28}"/>
                </a:ext>
              </a:extLst>
            </p:cNvPr>
            <p:cNvSpPr txBox="1"/>
            <p:nvPr/>
          </p:nvSpPr>
          <p:spPr>
            <a:xfrm>
              <a:off x="11271179" y="3069719"/>
              <a:ext cx="2944552" cy="2603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lnSpc>
                  <a:spcPts val="4250"/>
                </a:lnSpc>
                <a:defRPr sz="3600" b="1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IN" sz="1400" dirty="0">
                  <a:effectLst/>
                </a:rPr>
                <a:t>Opportunity Product Distribution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5389C5E-A547-9732-ACCC-E803C3E9F798}"/>
              </a:ext>
            </a:extLst>
          </p:cNvPr>
          <p:cNvGrpSpPr/>
          <p:nvPr/>
        </p:nvGrpSpPr>
        <p:grpSpPr>
          <a:xfrm>
            <a:off x="3273607" y="6172511"/>
            <a:ext cx="2686340" cy="1434417"/>
            <a:chOff x="7208059" y="6167253"/>
            <a:chExt cx="2686340" cy="1434417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D8E106-A59E-94DA-BD83-00A919923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08059" y="6525195"/>
              <a:ext cx="2686340" cy="10764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10FDBCC-7000-6B55-E350-0B136EF020CF}"/>
                </a:ext>
              </a:extLst>
            </p:cNvPr>
            <p:cNvSpPr txBox="1"/>
            <p:nvPr/>
          </p:nvSpPr>
          <p:spPr>
            <a:xfrm>
              <a:off x="7541262" y="6167253"/>
              <a:ext cx="1804758" cy="2593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lnSpc>
                  <a:spcPts val="4250"/>
                </a:lnSpc>
                <a:defRPr sz="3600" b="1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IN" sz="1400" dirty="0">
                  <a:effectLst/>
                </a:rPr>
                <a:t>Stages by Revenue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D0646BA-06B6-9F96-7613-87293C82201F}"/>
              </a:ext>
            </a:extLst>
          </p:cNvPr>
          <p:cNvGrpSpPr/>
          <p:nvPr/>
        </p:nvGrpSpPr>
        <p:grpSpPr>
          <a:xfrm>
            <a:off x="9207969" y="6092270"/>
            <a:ext cx="2876951" cy="1628642"/>
            <a:chOff x="6740339" y="6013896"/>
            <a:chExt cx="2876951" cy="1628642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B9EA000-13BD-266A-299F-4EEE15837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40339" y="6318378"/>
              <a:ext cx="2876951" cy="1324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938BAD2-669B-ED95-8E63-5AB53AC296C0}"/>
                </a:ext>
              </a:extLst>
            </p:cNvPr>
            <p:cNvSpPr txBox="1"/>
            <p:nvPr/>
          </p:nvSpPr>
          <p:spPr>
            <a:xfrm>
              <a:off x="6740339" y="6013896"/>
              <a:ext cx="2876951" cy="22984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lnSpc>
                  <a:spcPts val="4250"/>
                </a:lnSpc>
                <a:defRPr sz="3600" b="1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IN" sz="1400" dirty="0">
                  <a:effectLst/>
                </a:rPr>
                <a:t>Top 4 Open Opportunity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64ED2C5-A699-1913-C631-F80B8E5D8049}"/>
              </a:ext>
            </a:extLst>
          </p:cNvPr>
          <p:cNvGrpSpPr/>
          <p:nvPr/>
        </p:nvGrpSpPr>
        <p:grpSpPr>
          <a:xfrm>
            <a:off x="6157938" y="6092270"/>
            <a:ext cx="2876951" cy="1577574"/>
            <a:chOff x="5826945" y="6097953"/>
            <a:chExt cx="2876951" cy="1577574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3DF8EC1-58B7-FE5F-4423-0DC14A829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26945" y="6398999"/>
              <a:ext cx="2876951" cy="12765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CFA82B-AA5C-8E9F-CAA3-824111E60042}"/>
                </a:ext>
              </a:extLst>
            </p:cNvPr>
            <p:cNvSpPr txBox="1"/>
            <p:nvPr/>
          </p:nvSpPr>
          <p:spPr>
            <a:xfrm>
              <a:off x="5826945" y="6097953"/>
              <a:ext cx="2876951" cy="22984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lnSpc>
                  <a:spcPts val="4250"/>
                </a:lnSpc>
                <a:defRPr sz="3600" b="1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IN" sz="1400" dirty="0">
                  <a:effectLst/>
                </a:rPr>
                <a:t>Top 4 Opportunity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703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BC913EA-8D03-D8DF-1FA4-D13859209143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453087" y="1195933"/>
            <a:ext cx="14036464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</a:rPr>
              <a:t>This project successfully delivered a 360° view of insurance business performance across Cross Sell, New Business, and Renewals, leveraging MySQL, Excel, Power BI, and Tableau for a seamless analytics workflow.</a:t>
            </a:r>
          </a:p>
        </p:txBody>
      </p:sp>
      <p:sp>
        <p:nvSpPr>
          <p:cNvPr id="4" name="Text 2"/>
          <p:cNvSpPr/>
          <p:nvPr/>
        </p:nvSpPr>
        <p:spPr>
          <a:xfrm>
            <a:off x="453088" y="2294950"/>
            <a:ext cx="2104668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 &amp; Learnings</a:t>
            </a:r>
            <a:endParaRPr lang="en-US" b="1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938CC12-8B8A-345B-EC46-8FF39B1E5B25}"/>
              </a:ext>
            </a:extLst>
          </p:cNvPr>
          <p:cNvGrpSpPr/>
          <p:nvPr/>
        </p:nvGrpSpPr>
        <p:grpSpPr>
          <a:xfrm>
            <a:off x="757593" y="2572283"/>
            <a:ext cx="13301862" cy="2869579"/>
            <a:chOff x="985140" y="2940320"/>
            <a:chExt cx="13301862" cy="2869579"/>
          </a:xfrm>
        </p:grpSpPr>
        <p:sp>
          <p:nvSpPr>
            <p:cNvPr id="7" name="Text 5"/>
            <p:cNvSpPr/>
            <p:nvPr/>
          </p:nvSpPr>
          <p:spPr>
            <a:xfrm>
              <a:off x="990718" y="2940320"/>
              <a:ext cx="11812635" cy="4695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1600" b="1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Revenue Growth Patterns:</a:t>
              </a: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</a:t>
              </a:r>
              <a:r>
                <a:rPr lang="en-US" sz="1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Significant growth in 2018 (585%), followed by a decline, indicating dependency on a few big opportunities.</a:t>
              </a:r>
              <a:endParaRPr lang="en-US" sz="1400" dirty="0"/>
            </a:p>
          </p:txBody>
        </p:sp>
        <p:sp>
          <p:nvSpPr>
            <p:cNvPr id="10" name="Text 8"/>
            <p:cNvSpPr/>
            <p:nvPr/>
          </p:nvSpPr>
          <p:spPr>
            <a:xfrm>
              <a:off x="985140" y="3439052"/>
              <a:ext cx="12522472" cy="4695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1600" b="1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Cross Sell vs. Renewal:</a:t>
              </a: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</a:t>
              </a:r>
              <a:r>
                <a:rPr lang="en-US" sz="1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Renewal (150% achievement) outperformed Cross Sell (59%) and New Business (18%), showing stronger repeat business.</a:t>
              </a:r>
              <a:endParaRPr lang="en-US" sz="1400" dirty="0"/>
            </a:p>
          </p:txBody>
        </p:sp>
        <p:sp>
          <p:nvSpPr>
            <p:cNvPr id="13" name="Text 11"/>
            <p:cNvSpPr/>
            <p:nvPr/>
          </p:nvSpPr>
          <p:spPr>
            <a:xfrm>
              <a:off x="985140" y="3941977"/>
              <a:ext cx="10927588" cy="4695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1600" b="1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Stage-wise Revenue Concentration:</a:t>
              </a: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</a:t>
              </a:r>
              <a:r>
                <a:rPr lang="en-US" sz="1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Majority of revenue from the 'Qualify Opportunity' stage, highlighting conversion risk.</a:t>
              </a:r>
              <a:endParaRPr lang="en-US" sz="1400" dirty="0"/>
            </a:p>
          </p:txBody>
        </p:sp>
        <p:sp>
          <p:nvSpPr>
            <p:cNvPr id="16" name="Text 14"/>
            <p:cNvSpPr/>
            <p:nvPr/>
          </p:nvSpPr>
          <p:spPr>
            <a:xfrm>
              <a:off x="985140" y="4432395"/>
              <a:ext cx="12878400" cy="4695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1600" b="1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Top Accounts &amp; Products:</a:t>
              </a: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</a:t>
              </a:r>
              <a:r>
                <a:rPr lang="en-US" sz="1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Key executives (e.g., Gilbert, Ketan Jain) and specific policies (Fire, EL-Group Mediclaim, Mega Policy) drive bulk revenue.</a:t>
              </a:r>
              <a:endParaRPr lang="en-US" sz="140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985140" y="4937398"/>
              <a:ext cx="13301862" cy="42296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1600" b="1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Target vs. Achieved Imbalance:</a:t>
              </a: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</a:t>
              </a:r>
              <a:r>
                <a:rPr lang="en-US" sz="1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Large gap in Cross Sell and New business suggests critical areas for improvement focus.</a:t>
              </a:r>
              <a:endParaRPr lang="en-US" sz="1400" dirty="0"/>
            </a:p>
          </p:txBody>
        </p:sp>
        <p:sp>
          <p:nvSpPr>
            <p:cNvPr id="22" name="Text 20"/>
            <p:cNvSpPr/>
            <p:nvPr/>
          </p:nvSpPr>
          <p:spPr>
            <a:xfrm>
              <a:off x="990719" y="5340317"/>
              <a:ext cx="12612586" cy="46958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285750" indent="-285750" algn="l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1600" b="1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Visualisation Learnings:</a:t>
              </a: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</a:t>
              </a:r>
              <a:r>
                <a:rPr lang="en-US" sz="1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Employed advanced Tableau techniques: dual-axis, KPI indicators, bar-line combo charts, and custom X-axis shifting.</a:t>
              </a:r>
              <a:endParaRPr lang="en-US" sz="1400" dirty="0"/>
            </a:p>
          </p:txBody>
        </p:sp>
      </p:grpSp>
      <p:sp>
        <p:nvSpPr>
          <p:cNvPr id="24" name="Text 21"/>
          <p:cNvSpPr/>
          <p:nvPr/>
        </p:nvSpPr>
        <p:spPr>
          <a:xfrm>
            <a:off x="453088" y="5885268"/>
            <a:ext cx="183499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We Learned</a:t>
            </a:r>
            <a:endParaRPr lang="en-US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9011D6-6BDC-3BDC-2680-301DDA72A5A5}"/>
              </a:ext>
            </a:extLst>
          </p:cNvPr>
          <p:cNvGrpSpPr/>
          <p:nvPr/>
        </p:nvGrpSpPr>
        <p:grpSpPr>
          <a:xfrm>
            <a:off x="763171" y="6313772"/>
            <a:ext cx="13301862" cy="1406485"/>
            <a:chOff x="7501889" y="5976674"/>
            <a:chExt cx="13301862" cy="1187833"/>
          </a:xfrm>
        </p:grpSpPr>
        <p:sp>
          <p:nvSpPr>
            <p:cNvPr id="25" name="Text 22"/>
            <p:cNvSpPr/>
            <p:nvPr/>
          </p:nvSpPr>
          <p:spPr>
            <a:xfrm>
              <a:off x="7501890" y="5976674"/>
              <a:ext cx="12526641" cy="2024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Font typeface="Wingdings" panose="05000000000000000000" pitchFamily="2" charset="2"/>
                <a:buChar char="q"/>
              </a:pPr>
              <a:r>
                <a:rPr lang="en-US" sz="1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How to build interactive Tableau dashboards combining multiple KPIs and visualizations.</a:t>
              </a:r>
              <a:endParaRPr lang="en-US" sz="1400" dirty="0"/>
            </a:p>
          </p:txBody>
        </p:sp>
        <p:sp>
          <p:nvSpPr>
            <p:cNvPr id="26" name="Text 23"/>
            <p:cNvSpPr/>
            <p:nvPr/>
          </p:nvSpPr>
          <p:spPr>
            <a:xfrm>
              <a:off x="7501890" y="6293548"/>
              <a:ext cx="13301861" cy="2419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Font typeface="Wingdings" panose="05000000000000000000" pitchFamily="2" charset="2"/>
                <a:buChar char="q"/>
              </a:pPr>
              <a:r>
                <a:rPr lang="en-US" sz="1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The importance of data storytelling: aligning visuals with key business questions (e.g., Who drives revenue? Where are the gaps? What's the growth trend?).</a:t>
              </a:r>
              <a:endParaRPr lang="en-US" sz="1400" dirty="0"/>
            </a:p>
          </p:txBody>
        </p:sp>
        <p:sp>
          <p:nvSpPr>
            <p:cNvPr id="27" name="Text 24"/>
            <p:cNvSpPr/>
            <p:nvPr/>
          </p:nvSpPr>
          <p:spPr>
            <a:xfrm>
              <a:off x="7501890" y="6609974"/>
              <a:ext cx="10410762" cy="1777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Font typeface="Wingdings" panose="05000000000000000000" pitchFamily="2" charset="2"/>
                <a:buChar char="q"/>
              </a:pPr>
              <a:r>
                <a:rPr lang="en-US" sz="1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Hands-on experience in data transformation, calculated fields (LY Amount, Growth %), and visualisation best practices.</a:t>
              </a:r>
              <a:endParaRPr lang="en-US" sz="1400" dirty="0"/>
            </a:p>
          </p:txBody>
        </p:sp>
        <p:sp>
          <p:nvSpPr>
            <p:cNvPr id="28" name="Text 25"/>
            <p:cNvSpPr/>
            <p:nvPr/>
          </p:nvSpPr>
          <p:spPr>
            <a:xfrm>
              <a:off x="7501889" y="6922590"/>
              <a:ext cx="12526641" cy="24191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1800"/>
                </a:lnSpc>
                <a:buSzPct val="100000"/>
                <a:buFont typeface="Wingdings" panose="05000000000000000000" pitchFamily="2" charset="2"/>
                <a:buChar char="q"/>
              </a:pPr>
              <a:r>
                <a:rPr lang="en-US" sz="14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How dashboards can drive strategic decision-making in insurance by identifying growth opportunities, risks, and top-performing areas.</a:t>
              </a:r>
              <a:endParaRPr lang="en-US" sz="1400" dirty="0"/>
            </a:p>
          </p:txBody>
        </p:sp>
      </p:grp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26058E20-D9CC-1F6D-3D3A-4EA2BD1B5758}"/>
              </a:ext>
            </a:extLst>
          </p:cNvPr>
          <p:cNvSpPr/>
          <p:nvPr/>
        </p:nvSpPr>
        <p:spPr>
          <a:xfrm>
            <a:off x="423815" y="227771"/>
            <a:ext cx="9464463" cy="717452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8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Findings &amp; Takeaways from the Project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B82FA-EEBC-2654-7E8B-672118F71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C2FA402-F253-3877-7EBB-5E057F4CBB97}"/>
              </a:ext>
            </a:extLst>
          </p:cNvPr>
          <p:cNvSpPr/>
          <p:nvPr/>
        </p:nvSpPr>
        <p:spPr>
          <a:xfrm>
            <a:off x="12873519" y="7685070"/>
            <a:ext cx="1756881" cy="544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730FE008-63DB-10D1-1C74-DFDE080A95D9}"/>
              </a:ext>
            </a:extLst>
          </p:cNvPr>
          <p:cNvSpPr/>
          <p:nvPr/>
        </p:nvSpPr>
        <p:spPr>
          <a:xfrm>
            <a:off x="1644491" y="2688669"/>
            <a:ext cx="11341298" cy="1319805"/>
          </a:xfrm>
          <a:prstGeom prst="rect">
            <a:avLst/>
          </a:prstGeom>
          <a:noFill/>
          <a:ln/>
          <a:effectLst>
            <a:reflection blurRad="6350" stA="50000" endA="300" endPos="55000" dir="5400000" sy="-100000" algn="bl" rotWithShape="0"/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8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643798FF-0E8B-1CAB-EBAF-FCE8109EABEE}"/>
              </a:ext>
            </a:extLst>
          </p:cNvPr>
          <p:cNvSpPr/>
          <p:nvPr/>
        </p:nvSpPr>
        <p:spPr>
          <a:xfrm>
            <a:off x="793790" y="45599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appreciate your time and attention.</a:t>
            </a:r>
            <a:endParaRPr lang="en-US" sz="17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1BC8A292-18B2-F723-D1CE-804DD2D04E96}"/>
              </a:ext>
            </a:extLst>
          </p:cNvPr>
          <p:cNvSpPr/>
          <p:nvPr/>
        </p:nvSpPr>
        <p:spPr>
          <a:xfrm>
            <a:off x="793790" y="51780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Please feel free to reach out with any questions.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5165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675500" y="1795050"/>
            <a:ext cx="132792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focused on developing robust analytical capabilities to track and report on a comprehensive set of key performance indicators across sales performance, pipeline health, and target achievement.</a:t>
            </a:r>
            <a:endParaRPr lang="en-US" sz="1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DCA836-47A5-5677-BCC4-F120542C8176}"/>
              </a:ext>
            </a:extLst>
          </p:cNvPr>
          <p:cNvGrpSpPr/>
          <p:nvPr/>
        </p:nvGrpSpPr>
        <p:grpSpPr>
          <a:xfrm>
            <a:off x="675500" y="2895723"/>
            <a:ext cx="13279278" cy="3212544"/>
            <a:chOff x="675561" y="3316605"/>
            <a:chExt cx="13279278" cy="32125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Shape 3"/>
            <p:cNvSpPr/>
            <p:nvPr/>
          </p:nvSpPr>
          <p:spPr>
            <a:xfrm>
              <a:off x="675561" y="3316605"/>
              <a:ext cx="4297680" cy="3212544"/>
            </a:xfrm>
            <a:prstGeom prst="roundRect">
              <a:avLst>
                <a:gd name="adj" fmla="val 2523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C8C9CF"/>
              </a:solidFill>
              <a:prstDash val="solid"/>
            </a:ln>
          </p:spPr>
        </p:sp>
        <p:pic>
          <p:nvPicPr>
            <p:cNvPr id="6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561" y="3316605"/>
              <a:ext cx="45720" cy="3212544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 4"/>
            <p:cNvSpPr/>
            <p:nvPr/>
          </p:nvSpPr>
          <p:spPr>
            <a:xfrm>
              <a:off x="1589365" y="3532465"/>
              <a:ext cx="2515791" cy="3014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185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Performance Tracking</a:t>
              </a:r>
              <a:endParaRPr lang="en-US" sz="18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937141" y="3949660"/>
              <a:ext cx="3820239" cy="6174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Account Executive Yearly Meeting Count</a:t>
              </a:r>
              <a:endParaRPr lang="en-US" sz="1500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937141" y="4634627"/>
              <a:ext cx="3820239" cy="3087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No. of meetings for the current year</a:t>
              </a:r>
              <a:endParaRPr lang="en-US" sz="150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937141" y="5064029"/>
              <a:ext cx="3820239" cy="3087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No. of meetings by Account Executive</a:t>
              </a:r>
              <a:endParaRPr lang="en-US" sz="150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5166241" y="3316605"/>
              <a:ext cx="4297799" cy="3212544"/>
            </a:xfrm>
            <a:prstGeom prst="roundRect">
              <a:avLst>
                <a:gd name="adj" fmla="val 2523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C8C9CF"/>
              </a:solidFill>
              <a:prstDash val="solid"/>
            </a:ln>
          </p:spPr>
        </p:sp>
        <p:pic>
          <p:nvPicPr>
            <p:cNvPr id="12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241" y="3316605"/>
              <a:ext cx="45720" cy="3212544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 9"/>
            <p:cNvSpPr/>
            <p:nvPr/>
          </p:nvSpPr>
          <p:spPr>
            <a:xfrm>
              <a:off x="6108798" y="3532465"/>
              <a:ext cx="2412683" cy="3014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185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Pipeline Health</a:t>
              </a:r>
              <a:endParaRPr lang="en-US" sz="1850" dirty="0"/>
            </a:p>
          </p:txBody>
        </p:sp>
        <p:sp>
          <p:nvSpPr>
            <p:cNvPr id="14" name="Text 10"/>
            <p:cNvSpPr/>
            <p:nvPr/>
          </p:nvSpPr>
          <p:spPr>
            <a:xfrm>
              <a:off x="5427821" y="3949660"/>
              <a:ext cx="3820358" cy="3087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Stage Funnel by Revenue</a:t>
              </a:r>
              <a:endParaRPr lang="en-US" sz="1500" dirty="0"/>
            </a:p>
          </p:txBody>
        </p:sp>
        <p:sp>
          <p:nvSpPr>
            <p:cNvPr id="15" name="Text 11"/>
            <p:cNvSpPr/>
            <p:nvPr/>
          </p:nvSpPr>
          <p:spPr>
            <a:xfrm>
              <a:off x="5427821" y="4325898"/>
              <a:ext cx="3820358" cy="3087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Top 4 Open Opportunities</a:t>
              </a:r>
              <a:endParaRPr lang="en-US" sz="1500" dirty="0"/>
            </a:p>
          </p:txBody>
        </p:sp>
        <p:sp>
          <p:nvSpPr>
            <p:cNvPr id="16" name="Text 12"/>
            <p:cNvSpPr/>
            <p:nvPr/>
          </p:nvSpPr>
          <p:spPr>
            <a:xfrm>
              <a:off x="5427821" y="4702135"/>
              <a:ext cx="3820358" cy="3087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Top 10 Open Opportunities</a:t>
              </a:r>
              <a:endParaRPr lang="en-US" sz="1500" dirty="0"/>
            </a:p>
          </p:txBody>
        </p:sp>
        <p:sp>
          <p:nvSpPr>
            <p:cNvPr id="17" name="Text 13"/>
            <p:cNvSpPr/>
            <p:nvPr/>
          </p:nvSpPr>
          <p:spPr>
            <a:xfrm>
              <a:off x="5427821" y="5078373"/>
              <a:ext cx="3820358" cy="6174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Open Opportunities (Stage 'Propose Solution' &amp; 'Qualify Opportunity')</a:t>
              </a:r>
              <a:endParaRPr lang="en-US" sz="1500" dirty="0"/>
            </a:p>
          </p:txBody>
        </p:sp>
        <p:sp>
          <p:nvSpPr>
            <p:cNvPr id="18" name="Text 14"/>
            <p:cNvSpPr/>
            <p:nvPr/>
          </p:nvSpPr>
          <p:spPr>
            <a:xfrm>
              <a:off x="5427821" y="5763339"/>
              <a:ext cx="3820358" cy="3087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Total Open &amp; Total Opportunities</a:t>
              </a:r>
              <a:endParaRPr lang="en-US" sz="1500" dirty="0"/>
            </a:p>
          </p:txBody>
        </p:sp>
        <p:sp>
          <p:nvSpPr>
            <p:cNvPr id="19" name="Shape 15"/>
            <p:cNvSpPr/>
            <p:nvPr/>
          </p:nvSpPr>
          <p:spPr>
            <a:xfrm>
              <a:off x="9657040" y="3316605"/>
              <a:ext cx="4297799" cy="3212544"/>
            </a:xfrm>
            <a:prstGeom prst="roundRect">
              <a:avLst>
                <a:gd name="adj" fmla="val 2523"/>
              </a:avLst>
            </a:prstGeom>
            <a:solidFill>
              <a:srgbClr val="FFFFFF">
                <a:alpha val="95000"/>
              </a:srgbClr>
            </a:solidFill>
            <a:ln w="22860">
              <a:solidFill>
                <a:srgbClr val="C8C9CF"/>
              </a:solidFill>
              <a:prstDash val="solid"/>
            </a:ln>
          </p:spPr>
        </p:sp>
        <p:pic>
          <p:nvPicPr>
            <p:cNvPr id="20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7040" y="3316605"/>
              <a:ext cx="45720" cy="3212544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 16"/>
            <p:cNvSpPr/>
            <p:nvPr/>
          </p:nvSpPr>
          <p:spPr>
            <a:xfrm>
              <a:off x="10599597" y="3532465"/>
              <a:ext cx="2412683" cy="3014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185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Target Achievement</a:t>
              </a:r>
              <a:endParaRPr lang="en-US" sz="1850" dirty="0"/>
            </a:p>
          </p:txBody>
        </p:sp>
        <p:sp>
          <p:nvSpPr>
            <p:cNvPr id="22" name="Text 17"/>
            <p:cNvSpPr/>
            <p:nvPr/>
          </p:nvSpPr>
          <p:spPr>
            <a:xfrm>
              <a:off x="9918621" y="3949660"/>
              <a:ext cx="3820358" cy="3087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FY Targets (New, Cross-sell, Renewal)</a:t>
              </a:r>
              <a:endParaRPr lang="en-US" sz="1500" dirty="0"/>
            </a:p>
          </p:txBody>
        </p:sp>
        <p:sp>
          <p:nvSpPr>
            <p:cNvPr id="23" name="Text 18"/>
            <p:cNvSpPr/>
            <p:nvPr/>
          </p:nvSpPr>
          <p:spPr>
            <a:xfrm>
              <a:off x="9918621" y="4325898"/>
              <a:ext cx="3820358" cy="6174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Placed Achievement (New, Cross-sell, Renewal)</a:t>
              </a:r>
              <a:endParaRPr lang="en-US" sz="1500" dirty="0"/>
            </a:p>
          </p:txBody>
        </p:sp>
        <p:sp>
          <p:nvSpPr>
            <p:cNvPr id="24" name="Text 19"/>
            <p:cNvSpPr/>
            <p:nvPr/>
          </p:nvSpPr>
          <p:spPr>
            <a:xfrm>
              <a:off x="9918621" y="5010864"/>
              <a:ext cx="3820358" cy="6174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Invoiced Achievement (New, Cross-sell, Renewal)</a:t>
              </a:r>
              <a:endParaRPr lang="en-US" sz="1500" dirty="0"/>
            </a:p>
          </p:txBody>
        </p:sp>
        <p:sp>
          <p:nvSpPr>
            <p:cNvPr id="25" name="Text 20"/>
            <p:cNvSpPr/>
            <p:nvPr/>
          </p:nvSpPr>
          <p:spPr>
            <a:xfrm>
              <a:off x="9918621" y="5695831"/>
              <a:ext cx="3820358" cy="6174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400"/>
                </a:lnSpc>
                <a:buSzPct val="100000"/>
                <a:buFont typeface="Wingdings" panose="05000000000000000000" pitchFamily="2" charset="2"/>
                <a:buChar char="Ø"/>
              </a:pPr>
              <a:r>
                <a:rPr lang="en-US" sz="15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Percentage of Achievement (Placed/Budget, Invoiced/Budget)</a:t>
              </a:r>
              <a:endParaRPr lang="en-US" sz="1500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9BD7A29-000E-46DE-736F-1241C270A9B6}"/>
              </a:ext>
            </a:extLst>
          </p:cNvPr>
          <p:cNvSpPr/>
          <p:nvPr/>
        </p:nvSpPr>
        <p:spPr>
          <a:xfrm>
            <a:off x="12729681" y="7633699"/>
            <a:ext cx="190071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B7EE2796-1FAE-7F49-32C9-79CC52A4E3F2}"/>
              </a:ext>
            </a:extLst>
          </p:cNvPr>
          <p:cNvSpPr/>
          <p:nvPr/>
        </p:nvSpPr>
        <p:spPr>
          <a:xfrm>
            <a:off x="698421" y="304164"/>
            <a:ext cx="9124832" cy="923111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Performance Indicators Tracked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47BF64-0AC0-E2DA-F9AE-0137036ECB50}"/>
              </a:ext>
            </a:extLst>
          </p:cNvPr>
          <p:cNvGrpSpPr/>
          <p:nvPr/>
        </p:nvGrpSpPr>
        <p:grpSpPr>
          <a:xfrm>
            <a:off x="634592" y="6674729"/>
            <a:ext cx="13315497" cy="958970"/>
            <a:chOff x="634592" y="6473562"/>
            <a:chExt cx="13315497" cy="958970"/>
          </a:xfrm>
        </p:grpSpPr>
        <p:sp>
          <p:nvSpPr>
            <p:cNvPr id="26" name="Text 21"/>
            <p:cNvSpPr/>
            <p:nvPr/>
          </p:nvSpPr>
          <p:spPr>
            <a:xfrm>
              <a:off x="937080" y="6716765"/>
              <a:ext cx="13013009" cy="6174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b="1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Insight: </a:t>
              </a: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By diligently tracking these KPIs, we provide a holistic view of business performance, enabling data-driven decisions and continuous improvement.</a:t>
              </a:r>
              <a:endParaRPr lang="en-US" sz="1500" dirty="0"/>
            </a:p>
          </p:txBody>
        </p:sp>
        <p:sp>
          <p:nvSpPr>
            <p:cNvPr id="30" name="Shape 7">
              <a:extLst>
                <a:ext uri="{FF2B5EF4-FFF2-40B4-BE49-F238E27FC236}">
                  <a16:creationId xmlns:a16="http://schemas.microsoft.com/office/drawing/2014/main" id="{BE982C2F-9C1A-BA48-3B70-7735D574459B}"/>
                </a:ext>
              </a:extLst>
            </p:cNvPr>
            <p:cNvSpPr/>
            <p:nvPr/>
          </p:nvSpPr>
          <p:spPr>
            <a:xfrm>
              <a:off x="634592" y="6473562"/>
              <a:ext cx="45719" cy="958970"/>
            </a:xfrm>
            <a:prstGeom prst="rect">
              <a:avLst/>
            </a:prstGeom>
            <a:solidFill>
              <a:srgbClr val="505468"/>
            </a:solidFill>
            <a:ln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94" y="1437560"/>
            <a:ext cx="555784" cy="555784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88" y="4584859"/>
            <a:ext cx="222290" cy="27789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C3C2B3F-60AD-3771-6B9C-86752024D4F1}"/>
              </a:ext>
            </a:extLst>
          </p:cNvPr>
          <p:cNvSpPr/>
          <p:nvPr/>
        </p:nvSpPr>
        <p:spPr>
          <a:xfrm>
            <a:off x="12729681" y="7633699"/>
            <a:ext cx="190071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F28D9C0B-F253-E04F-08DB-05320285F12A}"/>
              </a:ext>
            </a:extLst>
          </p:cNvPr>
          <p:cNvSpPr/>
          <p:nvPr/>
        </p:nvSpPr>
        <p:spPr>
          <a:xfrm>
            <a:off x="423817" y="227770"/>
            <a:ext cx="8792102" cy="807134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Yearly &amp; Current Year Meeting Counts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1D4406F-B20E-7333-AC81-87883FE8C19E}"/>
              </a:ext>
            </a:extLst>
          </p:cNvPr>
          <p:cNvGrpSpPr/>
          <p:nvPr/>
        </p:nvGrpSpPr>
        <p:grpSpPr>
          <a:xfrm>
            <a:off x="1429944" y="1431845"/>
            <a:ext cx="5221623" cy="2196235"/>
            <a:chOff x="481608" y="1301280"/>
            <a:chExt cx="5392328" cy="219623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B171079-F217-DDEE-0982-588254E350AF}"/>
                </a:ext>
              </a:extLst>
            </p:cNvPr>
            <p:cNvGrpSpPr/>
            <p:nvPr/>
          </p:nvGrpSpPr>
          <p:grpSpPr>
            <a:xfrm>
              <a:off x="481608" y="1626966"/>
              <a:ext cx="5392328" cy="1870549"/>
              <a:chOff x="625555" y="1305700"/>
              <a:chExt cx="5392328" cy="1870549"/>
            </a:xfrm>
          </p:grpSpPr>
          <p:sp>
            <p:nvSpPr>
              <p:cNvPr id="4" name="Shape 2"/>
              <p:cNvSpPr/>
              <p:nvPr/>
            </p:nvSpPr>
            <p:spPr>
              <a:xfrm>
                <a:off x="625555" y="1351975"/>
                <a:ext cx="5392328" cy="1824274"/>
              </a:xfrm>
              <a:prstGeom prst="roundRect">
                <a:avLst>
                  <a:gd name="adj" fmla="val 6287"/>
                </a:avLst>
              </a:prstGeom>
              <a:solidFill>
                <a:srgbClr val="FFFFFF">
                  <a:alpha val="95000"/>
                </a:srgbClr>
              </a:solidFill>
              <a:ln w="28575">
                <a:solidFill>
                  <a:schemeClr val="bg2">
                    <a:lumMod val="90000"/>
                  </a:schemeClr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</p:sp>
          <p:pic>
            <p:nvPicPr>
              <p:cNvPr id="5" name="Image 0" descr="preencoded.png"/>
              <p:cNvPicPr>
                <a:picLocks noChangeAspect="1"/>
              </p:cNvPicPr>
              <p:nvPr/>
            </p:nvPicPr>
            <p:blipFill>
              <a:blip r:embed="rId5"/>
              <a:srcRect t="4046" b="28575"/>
              <a:stretch>
                <a:fillRect/>
              </a:stretch>
            </p:blipFill>
            <p:spPr>
              <a:xfrm>
                <a:off x="648413" y="1305700"/>
                <a:ext cx="5369470" cy="70383"/>
              </a:xfrm>
              <a:prstGeom prst="rect">
                <a:avLst/>
              </a:prstGeom>
            </p:spPr>
          </p:pic>
          <p:sp>
            <p:nvSpPr>
              <p:cNvPr id="8" name="Text 3"/>
              <p:cNvSpPr/>
              <p:nvPr/>
            </p:nvSpPr>
            <p:spPr>
              <a:xfrm>
                <a:off x="866612" y="1754914"/>
                <a:ext cx="2779276" cy="34730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00"/>
                  </a:lnSpc>
                  <a:buNone/>
                </a:pPr>
                <a:r>
                  <a:rPr lang="en-US" sz="2150" dirty="0">
                    <a:solidFill>
                      <a:srgbClr val="5B5F71"/>
                    </a:solidFill>
                    <a:latin typeface="Instrument Sans Semi Bold" pitchFamily="34" charset="0"/>
                    <a:ea typeface="Instrument Sans Semi Bold" pitchFamily="34" charset="-122"/>
                    <a:cs typeface="Instrument Sans Semi Bold" pitchFamily="34" charset="-120"/>
                  </a:rPr>
                  <a:t>The Challenge</a:t>
                </a:r>
                <a:endParaRPr lang="en-US" sz="2150" dirty="0"/>
              </a:p>
            </p:txBody>
          </p:sp>
          <p:sp>
            <p:nvSpPr>
              <p:cNvPr id="9" name="Text 4"/>
              <p:cNvSpPr/>
              <p:nvPr/>
            </p:nvSpPr>
            <p:spPr>
              <a:xfrm>
                <a:off x="871270" y="2245924"/>
                <a:ext cx="4442856" cy="59269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300"/>
                  </a:lnSpc>
                  <a:buNone/>
                </a:pPr>
                <a:r>
                  <a:rPr lang="en-US" sz="145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Determining total meetings yearly and specifically </a:t>
                </a:r>
              </a:p>
              <a:p>
                <a:pPr marL="0" indent="0" algn="l">
                  <a:lnSpc>
                    <a:spcPts val="2300"/>
                  </a:lnSpc>
                  <a:buNone/>
                </a:pPr>
                <a:r>
                  <a:rPr lang="en-US" sz="145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for the current year to assess engagement trends.</a:t>
                </a:r>
                <a:endParaRPr lang="en-US" sz="1450" dirty="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44956F2-F179-51E4-A052-4210D86CD0C8}"/>
                </a:ext>
              </a:extLst>
            </p:cNvPr>
            <p:cNvGrpSpPr/>
            <p:nvPr/>
          </p:nvGrpSpPr>
          <p:grpSpPr>
            <a:xfrm>
              <a:off x="2807260" y="1301280"/>
              <a:ext cx="758999" cy="710726"/>
              <a:chOff x="4136335" y="1196442"/>
              <a:chExt cx="758999" cy="71072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30240D7-FA84-A8D7-8C1D-6A881C6E7387}"/>
                  </a:ext>
                </a:extLst>
              </p:cNvPr>
              <p:cNvSpPr/>
              <p:nvPr/>
            </p:nvSpPr>
            <p:spPr>
              <a:xfrm>
                <a:off x="4136335" y="1196442"/>
                <a:ext cx="758999" cy="710726"/>
              </a:xfrm>
              <a:prstGeom prst="ellipse">
                <a:avLst/>
              </a:prstGeom>
              <a:gradFill flip="none" rotWithShape="1">
                <a:gsLst>
                  <a:gs pos="0">
                    <a:srgbClr val="505468">
                      <a:shade val="30000"/>
                      <a:satMod val="115000"/>
                    </a:srgbClr>
                  </a:gs>
                  <a:gs pos="50000">
                    <a:srgbClr val="505468">
                      <a:shade val="67500"/>
                      <a:satMod val="115000"/>
                    </a:srgbClr>
                  </a:gs>
                  <a:gs pos="100000">
                    <a:srgbClr val="505468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/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7" name="Image 2" descr="preencod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8593" y="1264091"/>
                <a:ext cx="421087" cy="526415"/>
              </a:xfrm>
              <a:prstGeom prst="rect">
                <a:avLst/>
              </a:prstGeom>
            </p:spPr>
          </p:pic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F2BEE1-1DA9-124F-CF4D-3843ED7E41F3}"/>
              </a:ext>
            </a:extLst>
          </p:cNvPr>
          <p:cNvGrpSpPr/>
          <p:nvPr/>
        </p:nvGrpSpPr>
        <p:grpSpPr>
          <a:xfrm>
            <a:off x="1429944" y="3882249"/>
            <a:ext cx="5221623" cy="2247713"/>
            <a:chOff x="7473028" y="974364"/>
            <a:chExt cx="4922498" cy="194131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C923C7F-0BB8-F689-3178-3B289A58FC48}"/>
                </a:ext>
              </a:extLst>
            </p:cNvPr>
            <p:cNvGrpSpPr/>
            <p:nvPr/>
          </p:nvGrpSpPr>
          <p:grpSpPr>
            <a:xfrm>
              <a:off x="7473028" y="1300666"/>
              <a:ext cx="4922498" cy="1615010"/>
              <a:chOff x="7407831" y="2448860"/>
              <a:chExt cx="4922498" cy="1406831"/>
            </a:xfrm>
          </p:grpSpPr>
          <p:sp>
            <p:nvSpPr>
              <p:cNvPr id="10" name="Shape 5"/>
              <p:cNvSpPr/>
              <p:nvPr/>
            </p:nvSpPr>
            <p:spPr>
              <a:xfrm>
                <a:off x="7407831" y="2448860"/>
                <a:ext cx="4922498" cy="1406831"/>
              </a:xfrm>
              <a:prstGeom prst="roundRect">
                <a:avLst>
                  <a:gd name="adj" fmla="val 6287"/>
                </a:avLst>
              </a:prstGeom>
              <a:solidFill>
                <a:srgbClr val="FFFFFF">
                  <a:alpha val="95000"/>
                </a:srgbClr>
              </a:solidFill>
              <a:ln w="28575">
                <a:solidFill>
                  <a:schemeClr val="bg2">
                    <a:lumMod val="90000"/>
                  </a:schemeClr>
                </a:solidFill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</p:sp>
          <p:sp>
            <p:nvSpPr>
              <p:cNvPr id="14" name="Text 6"/>
              <p:cNvSpPr/>
              <p:nvPr/>
            </p:nvSpPr>
            <p:spPr>
              <a:xfrm>
                <a:off x="7615952" y="2852131"/>
                <a:ext cx="2779276" cy="34730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00"/>
                  </a:lnSpc>
                  <a:buNone/>
                </a:pPr>
                <a:r>
                  <a:rPr lang="en-US" sz="2150" dirty="0">
                    <a:solidFill>
                      <a:srgbClr val="5B5F71"/>
                    </a:solidFill>
                    <a:latin typeface="Instrument Sans Semi Bold" pitchFamily="34" charset="0"/>
                    <a:ea typeface="Instrument Sans Semi Bold" pitchFamily="34" charset="-122"/>
                    <a:cs typeface="Instrument Sans Semi Bold" pitchFamily="34" charset="-120"/>
                  </a:rPr>
                  <a:t>MySQL Solution</a:t>
                </a:r>
                <a:endParaRPr lang="en-US" sz="2150" dirty="0"/>
              </a:p>
            </p:txBody>
          </p:sp>
          <p:sp>
            <p:nvSpPr>
              <p:cNvPr id="15" name="Text 7"/>
              <p:cNvSpPr/>
              <p:nvPr/>
            </p:nvSpPr>
            <p:spPr>
              <a:xfrm>
                <a:off x="7615952" y="3240138"/>
                <a:ext cx="4714377" cy="61555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300"/>
                  </a:lnSpc>
                  <a:buNone/>
                </a:pPr>
                <a:r>
                  <a:rPr lang="en-US" sz="145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Using </a:t>
                </a:r>
                <a:r>
                  <a:rPr lang="en-US" sz="1450" dirty="0">
                    <a:solidFill>
                      <a:srgbClr val="5B5F71"/>
                    </a:solidFill>
                    <a:highlight>
                      <a:srgbClr val="F2F2F2"/>
                    </a:highlight>
                    <a:latin typeface="Consolas" pitchFamily="34" charset="0"/>
                    <a:ea typeface="Consolas" pitchFamily="34" charset="-122"/>
                    <a:cs typeface="Consolas" pitchFamily="34" charset="-120"/>
                  </a:rPr>
                  <a:t>COUNT</a:t>
                </a:r>
                <a:r>
                  <a:rPr lang="en-US" sz="145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 queries on the meetings table extracted </a:t>
                </a:r>
              </a:p>
              <a:p>
                <a:pPr marL="0" indent="0" algn="l">
                  <a:lnSpc>
                    <a:spcPts val="2300"/>
                  </a:lnSpc>
                  <a:buNone/>
                </a:pPr>
                <a:r>
                  <a:rPr lang="en-US" sz="145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the both yearly and year-to-date (YTD) counts.</a:t>
                </a:r>
                <a:endParaRPr lang="en-US" sz="1450" dirty="0"/>
              </a:p>
            </p:txBody>
          </p:sp>
        </p:grpSp>
        <p:pic>
          <p:nvPicPr>
            <p:cNvPr id="43" name="Image 0" descr="preencoded.png">
              <a:extLst>
                <a:ext uri="{FF2B5EF4-FFF2-40B4-BE49-F238E27FC236}">
                  <a16:creationId xmlns:a16="http://schemas.microsoft.com/office/drawing/2014/main" id="{F75945F5-01AB-C100-22E9-1F7C3397D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4046" b="28575"/>
            <a:stretch>
              <a:fillRect/>
            </a:stretch>
          </p:blipFill>
          <p:spPr>
            <a:xfrm>
              <a:off x="7493574" y="1304895"/>
              <a:ext cx="4901952" cy="67806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E82D150-3E5C-6F58-180C-FBC159D9CAE9}"/>
                </a:ext>
              </a:extLst>
            </p:cNvPr>
            <p:cNvGrpSpPr/>
            <p:nvPr/>
          </p:nvGrpSpPr>
          <p:grpSpPr>
            <a:xfrm>
              <a:off x="9566169" y="974364"/>
              <a:ext cx="758999" cy="710726"/>
              <a:chOff x="9703235" y="737097"/>
              <a:chExt cx="758999" cy="710726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6AFDEAF-632C-FC9B-F9A0-6016FB9D741A}"/>
                  </a:ext>
                </a:extLst>
              </p:cNvPr>
              <p:cNvSpPr/>
              <p:nvPr/>
            </p:nvSpPr>
            <p:spPr>
              <a:xfrm>
                <a:off x="9703235" y="737097"/>
                <a:ext cx="758999" cy="710726"/>
              </a:xfrm>
              <a:prstGeom prst="ellipse">
                <a:avLst/>
              </a:prstGeom>
              <a:gradFill flip="none" rotWithShape="1">
                <a:gsLst>
                  <a:gs pos="0">
                    <a:srgbClr val="505468">
                      <a:shade val="30000"/>
                      <a:satMod val="115000"/>
                    </a:srgbClr>
                  </a:gs>
                  <a:gs pos="50000">
                    <a:srgbClr val="505468">
                      <a:shade val="67500"/>
                      <a:satMod val="115000"/>
                    </a:srgbClr>
                  </a:gs>
                  <a:gs pos="100000">
                    <a:srgbClr val="505468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/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3" name="Image 5" descr="preencoded.pn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28074" y="839784"/>
                <a:ext cx="409096" cy="511424"/>
              </a:xfrm>
              <a:prstGeom prst="rect">
                <a:avLst/>
              </a:prstGeom>
            </p:spPr>
          </p:pic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2E86EB8-95F2-0087-885E-CB163B1BBB4F}"/>
              </a:ext>
            </a:extLst>
          </p:cNvPr>
          <p:cNvGrpSpPr/>
          <p:nvPr/>
        </p:nvGrpSpPr>
        <p:grpSpPr>
          <a:xfrm>
            <a:off x="7853644" y="1430606"/>
            <a:ext cx="5568309" cy="2197474"/>
            <a:chOff x="504465" y="3610016"/>
            <a:chExt cx="6059518" cy="191620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1FF35D9-3C77-6AD3-259B-B7C0B658CAA4}"/>
                </a:ext>
              </a:extLst>
            </p:cNvPr>
            <p:cNvGrpSpPr/>
            <p:nvPr/>
          </p:nvGrpSpPr>
          <p:grpSpPr>
            <a:xfrm>
              <a:off x="504465" y="3928012"/>
              <a:ext cx="6059518" cy="1598207"/>
              <a:chOff x="648413" y="4186511"/>
              <a:chExt cx="6059518" cy="1598207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FBB82FF-EAA3-0245-F301-70554106BBC8}"/>
                  </a:ext>
                </a:extLst>
              </p:cNvPr>
              <p:cNvGrpSpPr/>
              <p:nvPr/>
            </p:nvGrpSpPr>
            <p:grpSpPr>
              <a:xfrm>
                <a:off x="648415" y="4186511"/>
                <a:ext cx="6059516" cy="1598207"/>
                <a:chOff x="648415" y="4607962"/>
                <a:chExt cx="6059516" cy="1598207"/>
              </a:xfrm>
            </p:grpSpPr>
            <p:sp>
              <p:nvSpPr>
                <p:cNvPr id="16" name="Shape 8"/>
                <p:cNvSpPr/>
                <p:nvPr/>
              </p:nvSpPr>
              <p:spPr>
                <a:xfrm>
                  <a:off x="648415" y="4607962"/>
                  <a:ext cx="6059516" cy="1598207"/>
                </a:xfrm>
                <a:prstGeom prst="roundRect">
                  <a:avLst>
                    <a:gd name="adj" fmla="val 5436"/>
                  </a:avLst>
                </a:prstGeom>
                <a:solidFill>
                  <a:srgbClr val="FFFFFF">
                    <a:alpha val="95000"/>
                  </a:srgbClr>
                </a:solidFill>
                <a:ln w="28575">
                  <a:solidFill>
                    <a:schemeClr val="bg2">
                      <a:lumMod val="90000"/>
                    </a:schemeClr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</p:sp>
            <p:sp>
              <p:nvSpPr>
                <p:cNvPr id="21" name="Text 10"/>
                <p:cNvSpPr/>
                <p:nvPr/>
              </p:nvSpPr>
              <p:spPr>
                <a:xfrm>
                  <a:off x="820651" y="5439825"/>
                  <a:ext cx="5887278" cy="69016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0" indent="0" algn="l">
                    <a:lnSpc>
                      <a:spcPts val="2300"/>
                    </a:lnSpc>
                    <a:buNone/>
                  </a:pPr>
                  <a:r>
                    <a:rPr lang="en-US" sz="1450" dirty="0">
                      <a:solidFill>
                        <a:srgbClr val="5B5F71"/>
                      </a:solidFill>
                      <a:latin typeface="Instrument Sans Medium" pitchFamily="34" charset="0"/>
                      <a:ea typeface="Instrument Sans Medium" pitchFamily="34" charset="-122"/>
                      <a:cs typeface="Instrument Sans Medium" pitchFamily="34" charset="-120"/>
                    </a:rPr>
                    <a:t>Leveraged using PivotTables, enabled flexible analysis of both annual meeting volumes and current year progress.</a:t>
                  </a:r>
                  <a:endParaRPr lang="en-US" sz="1450" dirty="0"/>
                </a:p>
              </p:txBody>
            </p:sp>
            <p:sp>
              <p:nvSpPr>
                <p:cNvPr id="58" name="Text 3">
                  <a:extLst>
                    <a:ext uri="{FF2B5EF4-FFF2-40B4-BE49-F238E27FC236}">
                      <a16:creationId xmlns:a16="http://schemas.microsoft.com/office/drawing/2014/main" id="{B2368640-DEA1-FE92-F5BE-DDE1BC92058E}"/>
                    </a:ext>
                  </a:extLst>
                </p:cNvPr>
                <p:cNvSpPr/>
                <p:nvPr/>
              </p:nvSpPr>
              <p:spPr>
                <a:xfrm>
                  <a:off x="820651" y="5053915"/>
                  <a:ext cx="2835235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>
                    <a:lnSpc>
                      <a:spcPts val="2700"/>
                    </a:lnSpc>
                  </a:pPr>
                  <a:r>
                    <a:rPr lang="en-US" sz="2150" dirty="0">
                      <a:solidFill>
                        <a:srgbClr val="5B5F71"/>
                      </a:solidFill>
                      <a:latin typeface="Instrument Sans Semi Bold" pitchFamily="34" charset="0"/>
                      <a:ea typeface="Instrument Sans Semi Bold" pitchFamily="34" charset="-122"/>
                      <a:cs typeface="Instrument Sans Semi Bold" pitchFamily="34" charset="-120"/>
                    </a:rPr>
                    <a:t>Excel Application</a:t>
                  </a:r>
                  <a:endParaRPr lang="en-US" sz="2150" dirty="0"/>
                </a:p>
              </p:txBody>
            </p:sp>
          </p:grpSp>
          <p:pic>
            <p:nvPicPr>
              <p:cNvPr id="53" name="Image 0" descr="preencoded.png">
                <a:extLst>
                  <a:ext uri="{FF2B5EF4-FFF2-40B4-BE49-F238E27FC236}">
                    <a16:creationId xmlns:a16="http://schemas.microsoft.com/office/drawing/2014/main" id="{7123F076-4241-6719-C745-12CDC0F8E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4046" b="28575"/>
              <a:stretch>
                <a:fillRect/>
              </a:stretch>
            </p:blipFill>
            <p:spPr>
              <a:xfrm>
                <a:off x="648413" y="4190630"/>
                <a:ext cx="6059516" cy="77411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B647C35-C520-03F1-4739-862A36610D1E}"/>
                </a:ext>
              </a:extLst>
            </p:cNvPr>
            <p:cNvGrpSpPr/>
            <p:nvPr/>
          </p:nvGrpSpPr>
          <p:grpSpPr>
            <a:xfrm>
              <a:off x="3101869" y="3610016"/>
              <a:ext cx="877555" cy="710726"/>
              <a:chOff x="2310897" y="4786903"/>
              <a:chExt cx="877555" cy="710726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7219CCF-A6A9-E274-07D8-EE7D095A979D}"/>
                  </a:ext>
                </a:extLst>
              </p:cNvPr>
              <p:cNvSpPr/>
              <p:nvPr/>
            </p:nvSpPr>
            <p:spPr>
              <a:xfrm>
                <a:off x="2310897" y="4786903"/>
                <a:ext cx="877555" cy="710726"/>
              </a:xfrm>
              <a:prstGeom prst="ellipse">
                <a:avLst/>
              </a:prstGeom>
              <a:gradFill flip="none" rotWithShape="1">
                <a:gsLst>
                  <a:gs pos="0">
                    <a:srgbClr val="505468">
                      <a:shade val="30000"/>
                      <a:satMod val="115000"/>
                    </a:srgbClr>
                  </a:gs>
                  <a:gs pos="50000">
                    <a:srgbClr val="505468">
                      <a:shade val="67500"/>
                      <a:satMod val="115000"/>
                    </a:srgbClr>
                  </a:gs>
                  <a:gs pos="100000">
                    <a:srgbClr val="505468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/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50" name="Image 8" descr="preencoded.png">
                <a:extLst>
                  <a:ext uri="{FF2B5EF4-FFF2-40B4-BE49-F238E27FC236}">
                    <a16:creationId xmlns:a16="http://schemas.microsoft.com/office/drawing/2014/main" id="{F8B05375-F73F-14C2-8FAA-8C7991109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1868" y="4890131"/>
                <a:ext cx="478703" cy="479134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39549DA-DEF0-F7C0-3E81-AE0E6664567B}"/>
              </a:ext>
            </a:extLst>
          </p:cNvPr>
          <p:cNvGrpSpPr/>
          <p:nvPr/>
        </p:nvGrpSpPr>
        <p:grpSpPr>
          <a:xfrm>
            <a:off x="7853644" y="3843001"/>
            <a:ext cx="5568307" cy="2286962"/>
            <a:chOff x="7473029" y="3882830"/>
            <a:chExt cx="5087104" cy="195067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2C59CD05-CB72-46DE-9053-E43310691613}"/>
                </a:ext>
              </a:extLst>
            </p:cNvPr>
            <p:cNvGrpSpPr/>
            <p:nvPr/>
          </p:nvGrpSpPr>
          <p:grpSpPr>
            <a:xfrm>
              <a:off x="7473029" y="4220346"/>
              <a:ext cx="5087104" cy="1613161"/>
              <a:chOff x="7473029" y="4220346"/>
              <a:chExt cx="5087104" cy="161316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305F226D-FC61-B0D6-14A9-0AFD83385B17}"/>
                  </a:ext>
                </a:extLst>
              </p:cNvPr>
              <p:cNvGrpSpPr/>
              <p:nvPr/>
            </p:nvGrpSpPr>
            <p:grpSpPr>
              <a:xfrm>
                <a:off x="7473029" y="4241488"/>
                <a:ext cx="5087104" cy="1592019"/>
                <a:chOff x="7407832" y="4723805"/>
                <a:chExt cx="5087104" cy="1592019"/>
              </a:xfrm>
            </p:grpSpPr>
            <p:sp>
              <p:nvSpPr>
                <p:cNvPr id="22" name="Shape 11"/>
                <p:cNvSpPr/>
                <p:nvPr/>
              </p:nvSpPr>
              <p:spPr>
                <a:xfrm>
                  <a:off x="7407832" y="4723805"/>
                  <a:ext cx="5087104" cy="1592019"/>
                </a:xfrm>
                <a:prstGeom prst="roundRect">
                  <a:avLst>
                    <a:gd name="adj" fmla="val 5436"/>
                  </a:avLst>
                </a:prstGeom>
                <a:solidFill>
                  <a:srgbClr val="FFFFFF">
                    <a:alpha val="95000"/>
                  </a:srgbClr>
                </a:solidFill>
                <a:ln w="28575">
                  <a:solidFill>
                    <a:schemeClr val="bg2">
                      <a:lumMod val="90000"/>
                    </a:schemeClr>
                  </a:solidFill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</p:sp>
            <p:sp>
              <p:nvSpPr>
                <p:cNvPr id="26" name="Text 12"/>
                <p:cNvSpPr/>
                <p:nvPr/>
              </p:nvSpPr>
              <p:spPr>
                <a:xfrm>
                  <a:off x="7615952" y="5186958"/>
                  <a:ext cx="4232315" cy="347305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l">
                    <a:lnSpc>
                      <a:spcPts val="2700"/>
                    </a:lnSpc>
                    <a:buNone/>
                  </a:pPr>
                  <a:r>
                    <a:rPr lang="en-US" sz="2150" dirty="0">
                      <a:solidFill>
                        <a:srgbClr val="5B5F71"/>
                      </a:solidFill>
                      <a:latin typeface="Instrument Sans Semi Bold" pitchFamily="34" charset="0"/>
                      <a:ea typeface="Instrument Sans Semi Bold" pitchFamily="34" charset="-122"/>
                      <a:cs typeface="Instrument Sans Semi Bold" pitchFamily="34" charset="-120"/>
                    </a:rPr>
                    <a:t>Power BI/Tableau</a:t>
                  </a:r>
                  <a:endParaRPr lang="en-US" sz="2150" dirty="0"/>
                </a:p>
              </p:txBody>
            </p:sp>
            <p:sp>
              <p:nvSpPr>
                <p:cNvPr id="27" name="Text 13"/>
                <p:cNvSpPr/>
                <p:nvPr/>
              </p:nvSpPr>
              <p:spPr>
                <a:xfrm>
                  <a:off x="7615953" y="5645348"/>
                  <a:ext cx="4630056" cy="590298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ctr"/>
                <a:lstStyle/>
                <a:p>
                  <a:r>
                    <a:rPr lang="en-US" sz="1450" dirty="0">
                      <a:solidFill>
                        <a:srgbClr val="5B5F71"/>
                      </a:solidFill>
                      <a:latin typeface="Instrument Sans Medium" pitchFamily="34" charset="0"/>
                    </a:rPr>
                    <a:t>Written a formula to calculate the meeting count and </a:t>
                  </a:r>
                </a:p>
                <a:p>
                  <a:r>
                    <a:rPr lang="en-US" sz="1450" dirty="0">
                      <a:solidFill>
                        <a:srgbClr val="5B5F71"/>
                      </a:solidFill>
                      <a:latin typeface="Instrument Sans Medium" pitchFamily="34" charset="0"/>
                    </a:rPr>
                    <a:t>represented it in tabular format.</a:t>
                  </a:r>
                  <a:endParaRPr lang="en-IN" sz="1450" dirty="0">
                    <a:solidFill>
                      <a:srgbClr val="5B5F71"/>
                    </a:solidFill>
                    <a:latin typeface="Instrument Sans Medium" pitchFamily="34" charset="0"/>
                  </a:endParaRPr>
                </a:p>
              </p:txBody>
            </p:sp>
          </p:grpSp>
          <p:pic>
            <p:nvPicPr>
              <p:cNvPr id="54" name="Image 0" descr="preencoded.png">
                <a:extLst>
                  <a:ext uri="{FF2B5EF4-FFF2-40B4-BE49-F238E27FC236}">
                    <a16:creationId xmlns:a16="http://schemas.microsoft.com/office/drawing/2014/main" id="{C64AA897-FD81-9428-7313-78A117C6C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4046" b="28575"/>
              <a:stretch>
                <a:fillRect/>
              </a:stretch>
            </p:blipFill>
            <p:spPr>
              <a:xfrm>
                <a:off x="7483303" y="4220346"/>
                <a:ext cx="5074974" cy="82997"/>
              </a:xfrm>
              <a:prstGeom prst="rect">
                <a:avLst/>
              </a:prstGeom>
            </p:spPr>
          </p:pic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A8DE226-2D49-A6AC-D5BE-25C7C85BEF6A}"/>
                </a:ext>
              </a:extLst>
            </p:cNvPr>
            <p:cNvGrpSpPr/>
            <p:nvPr/>
          </p:nvGrpSpPr>
          <p:grpSpPr>
            <a:xfrm>
              <a:off x="9681323" y="3882830"/>
              <a:ext cx="758999" cy="710726"/>
              <a:chOff x="7787755" y="4528209"/>
              <a:chExt cx="758999" cy="71072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9492410-C237-3B94-CBBD-FCB9D7B813E6}"/>
                  </a:ext>
                </a:extLst>
              </p:cNvPr>
              <p:cNvSpPr/>
              <p:nvPr/>
            </p:nvSpPr>
            <p:spPr>
              <a:xfrm>
                <a:off x="7787755" y="4528209"/>
                <a:ext cx="758999" cy="710726"/>
              </a:xfrm>
              <a:prstGeom prst="ellipse">
                <a:avLst/>
              </a:prstGeom>
              <a:gradFill flip="none" rotWithShape="1">
                <a:gsLst>
                  <a:gs pos="0">
                    <a:srgbClr val="505468">
                      <a:shade val="30000"/>
                      <a:satMod val="115000"/>
                    </a:srgbClr>
                  </a:gs>
                  <a:gs pos="50000">
                    <a:srgbClr val="505468">
                      <a:shade val="67500"/>
                      <a:satMod val="115000"/>
                    </a:srgbClr>
                  </a:gs>
                  <a:gs pos="100000">
                    <a:srgbClr val="505468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/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5" name="Image 11" descr="preencoded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91723" y="4687470"/>
                <a:ext cx="351062" cy="438874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FC70359-BC83-C4D6-1B3D-413146C6C541}"/>
              </a:ext>
            </a:extLst>
          </p:cNvPr>
          <p:cNvGrpSpPr/>
          <p:nvPr/>
        </p:nvGrpSpPr>
        <p:grpSpPr>
          <a:xfrm>
            <a:off x="423817" y="6862852"/>
            <a:ext cx="13829694" cy="958970"/>
            <a:chOff x="634592" y="7171361"/>
            <a:chExt cx="13829694" cy="958970"/>
          </a:xfrm>
        </p:grpSpPr>
        <p:sp>
          <p:nvSpPr>
            <p:cNvPr id="3" name="Text 21">
              <a:extLst>
                <a:ext uri="{FF2B5EF4-FFF2-40B4-BE49-F238E27FC236}">
                  <a16:creationId xmlns:a16="http://schemas.microsoft.com/office/drawing/2014/main" id="{FABBA240-1D8F-094A-BA5C-8436A75D2286}"/>
                </a:ext>
              </a:extLst>
            </p:cNvPr>
            <p:cNvSpPr/>
            <p:nvPr/>
          </p:nvSpPr>
          <p:spPr>
            <a:xfrm>
              <a:off x="873847" y="7493526"/>
              <a:ext cx="13590439" cy="57510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algn="ctr"/>
              <a:r>
                <a:rPr lang="en-US" b="1" dirty="0">
                  <a:solidFill>
                    <a:srgbClr val="5B5F71"/>
                  </a:solidFill>
                  <a:latin typeface="Instrument Sans Medium" pitchFamily="34" charset="0"/>
                </a:rPr>
                <a:t>Insight :  </a:t>
              </a: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</a:rPr>
                <a:t>This analysis clearly demonstrated the correlation between meeting frequency and overall sales activity, identifying productive </a:t>
              </a:r>
            </a:p>
            <a:p>
              <a:pPr algn="ctr"/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</a:rPr>
                <a:t>behaviours and areas for coaching.</a:t>
              </a:r>
            </a:p>
            <a:p>
              <a:pPr algn="ctr"/>
              <a:endParaRPr lang="en-US" sz="1600" dirty="0">
                <a:solidFill>
                  <a:srgbClr val="5B5F71"/>
                </a:solidFill>
                <a:latin typeface="Instrument Sans Medium" pitchFamily="34" charset="0"/>
              </a:endParaRPr>
            </a:p>
          </p:txBody>
        </p:sp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87FACC77-C968-EAD1-2096-7B4332049EC9}"/>
                </a:ext>
              </a:extLst>
            </p:cNvPr>
            <p:cNvSpPr/>
            <p:nvPr/>
          </p:nvSpPr>
          <p:spPr>
            <a:xfrm>
              <a:off x="634592" y="7171361"/>
              <a:ext cx="45719" cy="958970"/>
            </a:xfrm>
            <a:prstGeom prst="rect">
              <a:avLst/>
            </a:prstGeom>
            <a:solidFill>
              <a:srgbClr val="505468"/>
            </a:solidFill>
            <a:ln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56DC-1F2F-8FCD-EDCE-1A645D57C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E12B8D3-3436-C9F1-A726-90D46A22E816}"/>
              </a:ext>
            </a:extLst>
          </p:cNvPr>
          <p:cNvSpPr/>
          <p:nvPr/>
        </p:nvSpPr>
        <p:spPr>
          <a:xfrm>
            <a:off x="12729681" y="7633699"/>
            <a:ext cx="190071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97321DF-D97D-CB22-55C3-0045538932B5}"/>
              </a:ext>
            </a:extLst>
          </p:cNvPr>
          <p:cNvGrpSpPr/>
          <p:nvPr/>
        </p:nvGrpSpPr>
        <p:grpSpPr>
          <a:xfrm>
            <a:off x="10787376" y="252033"/>
            <a:ext cx="3339268" cy="1318395"/>
            <a:chOff x="12032848" y="248802"/>
            <a:chExt cx="2495288" cy="1197009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B1E4116D-C94B-BB58-8E4F-150E3DB64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56171" y="862036"/>
              <a:ext cx="2471965" cy="583775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D5890FF-0854-6E5A-1E3F-05FE8CE35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32848" y="248802"/>
              <a:ext cx="2150047" cy="630215"/>
            </a:xfrm>
            <a:prstGeom prst="rect">
              <a:avLst/>
            </a:prstGeom>
          </p:spPr>
        </p:pic>
      </p:grpSp>
      <p:graphicFrame>
        <p:nvGraphicFramePr>
          <p:cNvPr id="112" name="Table 111">
            <a:extLst>
              <a:ext uri="{FF2B5EF4-FFF2-40B4-BE49-F238E27FC236}">
                <a16:creationId xmlns:a16="http://schemas.microsoft.com/office/drawing/2014/main" id="{4A4E455B-ECB8-5D7E-215F-CDE9138D6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77231"/>
              </p:ext>
            </p:extLst>
          </p:nvPr>
        </p:nvGraphicFramePr>
        <p:xfrm>
          <a:off x="10787371" y="1881190"/>
          <a:ext cx="3339273" cy="1731788"/>
        </p:xfrm>
        <a:graphic>
          <a:graphicData uri="http://schemas.openxmlformats.org/drawingml/2006/table">
            <a:tbl>
              <a:tblPr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56300">
                  <a:extLst>
                    <a:ext uri="{9D8B030D-6E8A-4147-A177-3AD203B41FA5}">
                      <a16:colId xmlns:a16="http://schemas.microsoft.com/office/drawing/2014/main" val="2917438877"/>
                    </a:ext>
                  </a:extLst>
                </a:gridCol>
                <a:gridCol w="2182973">
                  <a:extLst>
                    <a:ext uri="{9D8B030D-6E8A-4147-A177-3AD203B41FA5}">
                      <a16:colId xmlns:a16="http://schemas.microsoft.com/office/drawing/2014/main" val="1382803750"/>
                    </a:ext>
                  </a:extLst>
                </a:gridCol>
              </a:tblGrid>
              <a:tr h="4329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>
                          <a:effectLst/>
                        </a:rPr>
                        <a:t>Row Labels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Count of </a:t>
                      </a:r>
                      <a:r>
                        <a:rPr lang="en-US" sz="1400" u="none" strike="noStrike" dirty="0" err="1">
                          <a:effectLst/>
                        </a:rPr>
                        <a:t>meeting_date</a:t>
                      </a:r>
                      <a:r>
                        <a:rPr lang="en-US" sz="1400" u="none" strike="noStrike" dirty="0">
                          <a:effectLst/>
                        </a:rPr>
                        <a:t> (Year)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43759181"/>
                  </a:ext>
                </a:extLst>
              </a:tr>
              <a:tr h="4329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2019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72359010"/>
                  </a:ext>
                </a:extLst>
              </a:tr>
              <a:tr h="4329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2020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31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40492869"/>
                  </a:ext>
                </a:extLst>
              </a:tr>
              <a:tr h="4329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Grand Total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400" u="none" strike="noStrike" dirty="0">
                          <a:effectLst/>
                        </a:rPr>
                        <a:t>34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71475553"/>
                  </a:ext>
                </a:extLst>
              </a:tr>
            </a:tbl>
          </a:graphicData>
        </a:graphic>
      </p:graphicFrame>
      <p:pic>
        <p:nvPicPr>
          <p:cNvPr id="119" name="Picture 118">
            <a:extLst>
              <a:ext uri="{FF2B5EF4-FFF2-40B4-BE49-F238E27FC236}">
                <a16:creationId xmlns:a16="http://schemas.microsoft.com/office/drawing/2014/main" id="{31F56C67-22C2-B414-9FC5-A2A6363BF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392" y="3912152"/>
            <a:ext cx="3373994" cy="1991828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0DF9B53-109B-AC59-B9B4-BD6AD44A7B22}"/>
              </a:ext>
            </a:extLst>
          </p:cNvPr>
          <p:cNvGrpSpPr/>
          <p:nvPr/>
        </p:nvGrpSpPr>
        <p:grpSpPr>
          <a:xfrm>
            <a:off x="10767392" y="6214742"/>
            <a:ext cx="3359252" cy="1762823"/>
            <a:chOff x="12289248" y="3897941"/>
            <a:chExt cx="2298624" cy="1742874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A1605F44-B4E5-4864-DA0F-D5F038ABD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289248" y="4584859"/>
              <a:ext cx="2298624" cy="1055956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433946E5-BDC4-9315-3E4A-1A5F356F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24280" y="3897941"/>
              <a:ext cx="2263591" cy="686918"/>
            </a:xfrm>
            <a:prstGeom prst="rect">
              <a:avLst/>
            </a:prstGeom>
          </p:spPr>
        </p:pic>
      </p:grp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7A39CFCB-C9C0-6BB7-246E-43A1E880FD4F}"/>
              </a:ext>
            </a:extLst>
          </p:cNvPr>
          <p:cNvSpPr/>
          <p:nvPr/>
        </p:nvSpPr>
        <p:spPr>
          <a:xfrm>
            <a:off x="423817" y="227770"/>
            <a:ext cx="8792102" cy="807134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Yearly &amp; Current Year Meeting Counts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4AA5081-31ED-23DA-139C-40F6FCA7C40F}"/>
              </a:ext>
            </a:extLst>
          </p:cNvPr>
          <p:cNvGrpSpPr/>
          <p:nvPr/>
        </p:nvGrpSpPr>
        <p:grpSpPr>
          <a:xfrm>
            <a:off x="1859529" y="1726057"/>
            <a:ext cx="6565279" cy="1899517"/>
            <a:chOff x="3471541" y="2508369"/>
            <a:chExt cx="7946985" cy="197309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E0DF499A-B4BD-E8E7-4637-401FB65FE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71542" y="3374027"/>
              <a:ext cx="7946984" cy="1107437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9BE6914-6241-CE0D-1311-78C12730C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71541" y="2508369"/>
              <a:ext cx="7946985" cy="666875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6CD2C25-5E9E-C52E-9A20-8B7CC4DCD74E}"/>
              </a:ext>
            </a:extLst>
          </p:cNvPr>
          <p:cNvGrpSpPr/>
          <p:nvPr/>
        </p:nvGrpSpPr>
        <p:grpSpPr>
          <a:xfrm>
            <a:off x="10285789" y="252034"/>
            <a:ext cx="501582" cy="7725531"/>
            <a:chOff x="9420772" y="310507"/>
            <a:chExt cx="501582" cy="7725531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7017B8D-B716-84A7-9305-6C9C53A31DA9}"/>
                </a:ext>
              </a:extLst>
            </p:cNvPr>
            <p:cNvSpPr/>
            <p:nvPr/>
          </p:nvSpPr>
          <p:spPr>
            <a:xfrm rot="16200000">
              <a:off x="9003520" y="747738"/>
              <a:ext cx="1356066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My SQL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169AA164-9B8B-6E8F-4168-F0B4B6B43B4D}"/>
                </a:ext>
              </a:extLst>
            </p:cNvPr>
            <p:cNvSpPr/>
            <p:nvPr/>
          </p:nvSpPr>
          <p:spPr>
            <a:xfrm rot="16200000">
              <a:off x="8784539" y="2554532"/>
              <a:ext cx="1756459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Excel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A9A7D14E-3568-ADB8-AB92-2985050805FA}"/>
                </a:ext>
              </a:extLst>
            </p:cNvPr>
            <p:cNvSpPr/>
            <p:nvPr/>
          </p:nvSpPr>
          <p:spPr>
            <a:xfrm rot="16200000">
              <a:off x="8642186" y="4747802"/>
              <a:ext cx="2038775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Power BI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081AF862-85B9-1958-D7B4-206FBD60AA0A}"/>
                </a:ext>
              </a:extLst>
            </p:cNvPr>
            <p:cNvSpPr/>
            <p:nvPr/>
          </p:nvSpPr>
          <p:spPr>
            <a:xfrm rot="16200000">
              <a:off x="8747314" y="6870703"/>
              <a:ext cx="1849066" cy="48160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Tableau</a:t>
              </a:r>
              <a:endParaRPr lang="en-IN" sz="24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endParaRPr>
            </a:p>
          </p:txBody>
        </p:sp>
      </p:grpSp>
      <p:sp>
        <p:nvSpPr>
          <p:cNvPr id="2" name="Text 5">
            <a:extLst>
              <a:ext uri="{FF2B5EF4-FFF2-40B4-BE49-F238E27FC236}">
                <a16:creationId xmlns:a16="http://schemas.microsoft.com/office/drawing/2014/main" id="{464000DA-A235-45A1-A923-E44C71889C92}"/>
              </a:ext>
            </a:extLst>
          </p:cNvPr>
          <p:cNvSpPr/>
          <p:nvPr/>
        </p:nvSpPr>
        <p:spPr>
          <a:xfrm>
            <a:off x="423817" y="4657673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b="1" dirty="0">
                <a:solidFill>
                  <a:srgbClr val="5B5F71"/>
                </a:solidFill>
                <a:latin typeface="Instrument Sans Medium" pitchFamily="34" charset="0"/>
              </a:rPr>
              <a:t>Tableau :</a:t>
            </a:r>
          </a:p>
        </p:txBody>
      </p:sp>
      <p:sp>
        <p:nvSpPr>
          <p:cNvPr id="3" name="Text 5">
            <a:extLst>
              <a:ext uri="{FF2B5EF4-FFF2-40B4-BE49-F238E27FC236}">
                <a16:creationId xmlns:a16="http://schemas.microsoft.com/office/drawing/2014/main" id="{4A63EAD3-3283-A658-793E-B2345D864514}"/>
              </a:ext>
            </a:extLst>
          </p:cNvPr>
          <p:cNvSpPr/>
          <p:nvPr/>
        </p:nvSpPr>
        <p:spPr>
          <a:xfrm>
            <a:off x="423817" y="6717513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b="1" dirty="0">
                <a:solidFill>
                  <a:srgbClr val="5B5F71"/>
                </a:solidFill>
                <a:latin typeface="Instrument Sans Medium" pitchFamily="34" charset="0"/>
              </a:rPr>
              <a:t>Powe BI 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D797EE-4457-6E41-7C0E-33238A3738E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31412"/>
          <a:stretch>
            <a:fillRect/>
          </a:stretch>
        </p:blipFill>
        <p:spPr>
          <a:xfrm>
            <a:off x="1859530" y="5329044"/>
            <a:ext cx="2441136" cy="21196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2F0B65-D6E4-5CF0-0AEE-E7FA0F9DBDB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8035"/>
          <a:stretch>
            <a:fillRect/>
          </a:stretch>
        </p:blipFill>
        <p:spPr>
          <a:xfrm>
            <a:off x="1860957" y="4958735"/>
            <a:ext cx="5609782" cy="18992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87F8CBF-BA94-DF91-1F9F-672468937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0388"/>
          <a:stretch>
            <a:fillRect/>
          </a:stretch>
        </p:blipFill>
        <p:spPr>
          <a:xfrm>
            <a:off x="1859530" y="4417887"/>
            <a:ext cx="5653728" cy="42231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CB5489-F436-283F-94E9-52E142A7CB7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7745" b="-1"/>
          <a:stretch>
            <a:fillRect/>
          </a:stretch>
        </p:blipFill>
        <p:spPr>
          <a:xfrm>
            <a:off x="1860957" y="7296915"/>
            <a:ext cx="6163159" cy="18992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D68A62E-9A65-C3FC-E586-B0E2F35C31E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17733"/>
          <a:stretch>
            <a:fillRect/>
          </a:stretch>
        </p:blipFill>
        <p:spPr>
          <a:xfrm>
            <a:off x="1903476" y="6863110"/>
            <a:ext cx="6120640" cy="18992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4EC2F8-36F3-D35B-F7A0-BCE7C66B06E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14328"/>
          <a:stretch>
            <a:fillRect/>
          </a:stretch>
        </p:blipFill>
        <p:spPr>
          <a:xfrm>
            <a:off x="1860957" y="6481818"/>
            <a:ext cx="6164587" cy="189922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2" name="Text 5">
            <a:extLst>
              <a:ext uri="{FF2B5EF4-FFF2-40B4-BE49-F238E27FC236}">
                <a16:creationId xmlns:a16="http://schemas.microsoft.com/office/drawing/2014/main" id="{06F43FC7-49E4-0BFF-4302-72359BA390E2}"/>
              </a:ext>
            </a:extLst>
          </p:cNvPr>
          <p:cNvSpPr/>
          <p:nvPr/>
        </p:nvSpPr>
        <p:spPr>
          <a:xfrm>
            <a:off x="467716" y="2434134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2000" b="1" dirty="0">
                <a:solidFill>
                  <a:srgbClr val="5B5F71"/>
                </a:solidFill>
                <a:latin typeface="Instrument Sans Medium" pitchFamily="34" charset="0"/>
              </a:rPr>
              <a:t>My SQL :</a:t>
            </a:r>
          </a:p>
        </p:txBody>
      </p:sp>
    </p:spTree>
    <p:extLst>
      <p:ext uri="{BB962C8B-B14F-4D97-AF65-F5344CB8AC3E}">
        <p14:creationId xmlns:p14="http://schemas.microsoft.com/office/powerpoint/2010/main" val="179411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BAF59D2-46AA-614B-9AB3-30735B510BDC}"/>
              </a:ext>
            </a:extLst>
          </p:cNvPr>
          <p:cNvSpPr/>
          <p:nvPr/>
        </p:nvSpPr>
        <p:spPr>
          <a:xfrm>
            <a:off x="12729681" y="7633699"/>
            <a:ext cx="190071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431E2627-49A8-7BC5-5800-CF9AF2F4A96B}"/>
              </a:ext>
            </a:extLst>
          </p:cNvPr>
          <p:cNvSpPr/>
          <p:nvPr/>
        </p:nvSpPr>
        <p:spPr>
          <a:xfrm>
            <a:off x="423817" y="313697"/>
            <a:ext cx="8539866" cy="807134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445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No. of Invoices by Account Executive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826B019-02A4-32E8-0EBD-5CF579C41BE2}"/>
              </a:ext>
            </a:extLst>
          </p:cNvPr>
          <p:cNvGrpSpPr/>
          <p:nvPr/>
        </p:nvGrpSpPr>
        <p:grpSpPr>
          <a:xfrm>
            <a:off x="418786" y="1420833"/>
            <a:ext cx="8475251" cy="3876549"/>
            <a:chOff x="418786" y="1442067"/>
            <a:chExt cx="8475251" cy="387654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2394508-B461-A784-7268-3C5D945C4D38}"/>
                </a:ext>
              </a:extLst>
            </p:cNvPr>
            <p:cNvGrpSpPr/>
            <p:nvPr/>
          </p:nvGrpSpPr>
          <p:grpSpPr>
            <a:xfrm>
              <a:off x="418786" y="1442067"/>
              <a:ext cx="8475251" cy="3876549"/>
              <a:chOff x="471306" y="2275420"/>
              <a:chExt cx="9081154" cy="3876549"/>
            </a:xfrm>
          </p:grpSpPr>
          <p:sp>
            <p:nvSpPr>
              <p:cNvPr id="5" name="Text 3"/>
              <p:cNvSpPr/>
              <p:nvPr/>
            </p:nvSpPr>
            <p:spPr>
              <a:xfrm>
                <a:off x="1250763" y="2384908"/>
                <a:ext cx="8184226" cy="59673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l">
                  <a:buSzPct val="100000"/>
                </a:pPr>
                <a:r>
                  <a:rPr lang="en-US" b="1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 MySQL :</a:t>
                </a:r>
                <a:r>
                  <a:rPr lang="en-US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  </a:t>
                </a:r>
                <a:r>
                  <a:rPr lang="en-US" sz="160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Utilized a query grouping invoices by Account Executive ID to count </a:t>
                </a:r>
              </a:p>
              <a:p>
                <a:pPr algn="l">
                  <a:buSzPct val="100000"/>
                </a:pPr>
                <a:r>
                  <a:rPr lang="en-US" sz="160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                          individual invoice volumes.</a:t>
                </a:r>
              </a:p>
              <a:p>
                <a:pPr algn="l">
                  <a:lnSpc>
                    <a:spcPct val="150000"/>
                  </a:lnSpc>
                  <a:buSzPct val="100000"/>
                </a:pPr>
                <a:endParaRPr lang="en-US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endParaRPr>
              </a:p>
              <a:p>
                <a:pPr algn="l">
                  <a:lnSpc>
                    <a:spcPct val="150000"/>
                  </a:lnSpc>
                  <a:buSzPct val="100000"/>
                </a:pPr>
                <a:endParaRPr lang="en-US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en-US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413314B-344B-79AD-4111-6932A0E6EDD0}"/>
                  </a:ext>
                </a:extLst>
              </p:cNvPr>
              <p:cNvGrpSpPr/>
              <p:nvPr/>
            </p:nvGrpSpPr>
            <p:grpSpPr>
              <a:xfrm>
                <a:off x="471306" y="2275420"/>
                <a:ext cx="617178" cy="576000"/>
                <a:chOff x="2479711" y="2839296"/>
                <a:chExt cx="617178" cy="5760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0801220-9B95-6961-9821-55077EA28B12}"/>
                    </a:ext>
                  </a:extLst>
                </p:cNvPr>
                <p:cNvSpPr/>
                <p:nvPr/>
              </p:nvSpPr>
              <p:spPr>
                <a:xfrm>
                  <a:off x="2479711" y="2839296"/>
                  <a:ext cx="617178" cy="57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7" name="Text 2">
                  <a:extLst>
                    <a:ext uri="{FF2B5EF4-FFF2-40B4-BE49-F238E27FC236}">
                      <a16:creationId xmlns:a16="http://schemas.microsoft.com/office/drawing/2014/main" id="{D1CAFB7D-665E-AA1C-9C56-FE3A09546751}"/>
                    </a:ext>
                  </a:extLst>
                </p:cNvPr>
                <p:cNvSpPr/>
                <p:nvPr/>
              </p:nvSpPr>
              <p:spPr>
                <a:xfrm>
                  <a:off x="2672833" y="2873173"/>
                  <a:ext cx="272177" cy="340162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3400"/>
                    </a:lnSpc>
                    <a:buNone/>
                  </a:pPr>
                  <a:r>
                    <a:rPr lang="en-US" sz="2100" b="1" dirty="0">
                      <a:solidFill>
                        <a:schemeClr val="bg1"/>
                      </a:solidFill>
                      <a:latin typeface="Montserrat" pitchFamily="34" charset="0"/>
                      <a:ea typeface="Montserrat" pitchFamily="34" charset="-122"/>
                      <a:cs typeface="Montserrat" pitchFamily="34" charset="-120"/>
                    </a:rPr>
                    <a:t>1</a:t>
                  </a:r>
                  <a:endParaRPr lang="en-US" sz="21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CB22DF-EB4F-BFFF-B29A-96A0F78DD36D}"/>
                  </a:ext>
                </a:extLst>
              </p:cNvPr>
              <p:cNvSpPr txBox="1"/>
              <p:nvPr/>
            </p:nvSpPr>
            <p:spPr>
              <a:xfrm>
                <a:off x="1223570" y="4467306"/>
                <a:ext cx="832725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100000"/>
                </a:pPr>
                <a:r>
                  <a:rPr lang="en-US" b="1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Excel :</a:t>
                </a:r>
                <a:r>
                  <a:rPr lang="en-US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  </a:t>
                </a:r>
                <a:r>
                  <a:rPr lang="en-US" sz="160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Created a dynamic PivotTable summarizing invoice counts per Account  </a:t>
                </a:r>
              </a:p>
              <a:p>
                <a:pPr>
                  <a:buSzPct val="100000"/>
                </a:pPr>
                <a:r>
                  <a:rPr lang="en-US" sz="1600" dirty="0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rPr>
                  <a:t>                    Executive  for easy filtering and review.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67160B-0EAA-9784-A66F-AA30C9FAEAA2}"/>
                  </a:ext>
                </a:extLst>
              </p:cNvPr>
              <p:cNvSpPr txBox="1"/>
              <p:nvPr/>
            </p:nvSpPr>
            <p:spPr>
              <a:xfrm>
                <a:off x="1223570" y="5290195"/>
                <a:ext cx="832889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buSzPct val="100000"/>
                  <a:defRPr b="1">
                    <a:solidFill>
                      <a:srgbClr val="5B5F71"/>
                    </a:solidFill>
                    <a:latin typeface="Instrument Sans Medium" pitchFamily="34" charset="0"/>
                    <a:ea typeface="Instrument Sans Medium" pitchFamily="34" charset="-122"/>
                    <a:cs typeface="Instrument Sans Medium" pitchFamily="34" charset="-12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dirty="0"/>
                  <a:t>Power BI/Tableau :  </a:t>
                </a:r>
                <a:r>
                  <a:rPr lang="en-US" sz="1600" b="0" dirty="0"/>
                  <a:t>Developed a clear bar chart visualization, allowing 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b="0" dirty="0"/>
                  <a:t>                                                     immediate  identification of invoice volume by Account      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b="0" dirty="0"/>
                  <a:t>                                                     Executive, aiding in performance comparison.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A861D60-1321-3E91-734A-824B63813577}"/>
                  </a:ext>
                </a:extLst>
              </p:cNvPr>
              <p:cNvGrpSpPr/>
              <p:nvPr/>
            </p:nvGrpSpPr>
            <p:grpSpPr>
              <a:xfrm>
                <a:off x="478188" y="4383338"/>
                <a:ext cx="617178" cy="576000"/>
                <a:chOff x="2486594" y="3815206"/>
                <a:chExt cx="617178" cy="5760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07C35060-65A9-16BE-F6B3-EF9CFB488652}"/>
                    </a:ext>
                  </a:extLst>
                </p:cNvPr>
                <p:cNvSpPr/>
                <p:nvPr/>
              </p:nvSpPr>
              <p:spPr>
                <a:xfrm>
                  <a:off x="2486594" y="3815206"/>
                  <a:ext cx="617178" cy="57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53" name="Text 2">
                  <a:extLst>
                    <a:ext uri="{FF2B5EF4-FFF2-40B4-BE49-F238E27FC236}">
                      <a16:creationId xmlns:a16="http://schemas.microsoft.com/office/drawing/2014/main" id="{2D29DF32-75BC-5F45-CE24-7D6E03986959}"/>
                    </a:ext>
                  </a:extLst>
                </p:cNvPr>
                <p:cNvSpPr/>
                <p:nvPr/>
              </p:nvSpPr>
              <p:spPr>
                <a:xfrm>
                  <a:off x="2675096" y="3838506"/>
                  <a:ext cx="272177" cy="340162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3400"/>
                    </a:lnSpc>
                    <a:buNone/>
                  </a:pPr>
                  <a:r>
                    <a:rPr lang="en-US" sz="2100" b="1" dirty="0">
                      <a:solidFill>
                        <a:schemeClr val="bg1"/>
                      </a:solidFill>
                      <a:latin typeface="Montserrat" pitchFamily="34" charset="0"/>
                    </a:rPr>
                    <a:t>2</a:t>
                  </a:r>
                  <a:endParaRPr lang="en-US" sz="210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33EBF84-D08F-39D9-7C2F-0A4FE2459D6F}"/>
                  </a:ext>
                </a:extLst>
              </p:cNvPr>
              <p:cNvGrpSpPr/>
              <p:nvPr/>
            </p:nvGrpSpPr>
            <p:grpSpPr>
              <a:xfrm>
                <a:off x="473077" y="5234799"/>
                <a:ext cx="617178" cy="576000"/>
                <a:chOff x="2481484" y="3429943"/>
                <a:chExt cx="617178" cy="5760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F3CD5F26-59AB-1F48-6D35-845800A66503}"/>
                    </a:ext>
                  </a:extLst>
                </p:cNvPr>
                <p:cNvSpPr/>
                <p:nvPr/>
              </p:nvSpPr>
              <p:spPr>
                <a:xfrm>
                  <a:off x="2481484" y="3429943"/>
                  <a:ext cx="617178" cy="576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" name="Text 2">
                  <a:extLst>
                    <a:ext uri="{FF2B5EF4-FFF2-40B4-BE49-F238E27FC236}">
                      <a16:creationId xmlns:a16="http://schemas.microsoft.com/office/drawing/2014/main" id="{6EEAE548-05DF-3600-2F7B-0B52473B71F8}"/>
                    </a:ext>
                  </a:extLst>
                </p:cNvPr>
                <p:cNvSpPr/>
                <p:nvPr/>
              </p:nvSpPr>
              <p:spPr>
                <a:xfrm>
                  <a:off x="2674606" y="3452804"/>
                  <a:ext cx="272177" cy="340162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3400"/>
                    </a:lnSpc>
                    <a:buNone/>
                  </a:pPr>
                  <a:r>
                    <a:rPr lang="en-US" sz="2100" b="1" dirty="0">
                      <a:solidFill>
                        <a:schemeClr val="bg1"/>
                      </a:solidFill>
                      <a:latin typeface="Montserrat" pitchFamily="34" charset="0"/>
                    </a:rPr>
                    <a:t>3</a:t>
                  </a:r>
                  <a:endParaRPr lang="en-US" sz="21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C29C15E-2571-9FE5-F8CA-D0BB5F7C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2390" y="2223179"/>
              <a:ext cx="5993443" cy="1185866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2764E78-4D07-DAF4-5E3A-B14A35989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326" y="310507"/>
            <a:ext cx="4383757" cy="1356066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28A5281-650A-E88E-2E71-AD35DE91E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8327" y="3969217"/>
            <a:ext cx="4383756" cy="201754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6596986-B5B2-57D3-4EDF-3B6BBA29A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8327" y="6187108"/>
            <a:ext cx="4383756" cy="18489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34DEB1D-7DDF-0CBF-A29B-0E15293C3A75}"/>
              </a:ext>
            </a:extLst>
          </p:cNvPr>
          <p:cNvSpPr/>
          <p:nvPr/>
        </p:nvSpPr>
        <p:spPr>
          <a:xfrm rot="16200000">
            <a:off x="9003520" y="747738"/>
            <a:ext cx="1356066" cy="48160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My SQL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761165-91EE-8D5C-9AB9-4D29572629C3}"/>
              </a:ext>
            </a:extLst>
          </p:cNvPr>
          <p:cNvSpPr/>
          <p:nvPr/>
        </p:nvSpPr>
        <p:spPr>
          <a:xfrm rot="16200000">
            <a:off x="8738302" y="2600768"/>
            <a:ext cx="1848932" cy="48160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Excel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07A1918-FB5A-0BC7-1633-AE5D86A9981F}"/>
              </a:ext>
            </a:extLst>
          </p:cNvPr>
          <p:cNvSpPr/>
          <p:nvPr/>
        </p:nvSpPr>
        <p:spPr>
          <a:xfrm rot="16200000">
            <a:off x="8642186" y="4747802"/>
            <a:ext cx="2038775" cy="48160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Power BI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DB96B88-E5C9-94D6-F191-A8D58914D441}"/>
              </a:ext>
            </a:extLst>
          </p:cNvPr>
          <p:cNvSpPr/>
          <p:nvPr/>
        </p:nvSpPr>
        <p:spPr>
          <a:xfrm rot="16200000">
            <a:off x="8747314" y="6870703"/>
            <a:ext cx="1849066" cy="48160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rPr>
              <a:t>Tableau</a:t>
            </a:r>
            <a:endParaRPr lang="en-IN" sz="2400" b="1" dirty="0">
              <a:solidFill>
                <a:srgbClr val="50546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strument Sans Semi Bold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7794CF7-55E6-4EDD-9D94-23BCEF273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650" y="1917104"/>
            <a:ext cx="4363780" cy="185855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4" name="Text 5">
            <a:extLst>
              <a:ext uri="{FF2B5EF4-FFF2-40B4-BE49-F238E27FC236}">
                <a16:creationId xmlns:a16="http://schemas.microsoft.com/office/drawing/2014/main" id="{9CFA5A2D-3D3C-243B-B0DC-5B1E6CF8AF65}"/>
              </a:ext>
            </a:extLst>
          </p:cNvPr>
          <p:cNvSpPr/>
          <p:nvPr/>
        </p:nvSpPr>
        <p:spPr>
          <a:xfrm>
            <a:off x="1166786" y="5352678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b="1" dirty="0">
                <a:solidFill>
                  <a:srgbClr val="5B5F71"/>
                </a:solidFill>
                <a:latin typeface="Instrument Sans Medium" pitchFamily="34" charset="0"/>
              </a:rPr>
              <a:t>Tableau :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54EE2B3-4F3B-9D9B-7D10-906E4004C1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74285" b="5531"/>
          <a:stretch>
            <a:fillRect/>
          </a:stretch>
        </p:blipFill>
        <p:spPr>
          <a:xfrm>
            <a:off x="2212390" y="5462778"/>
            <a:ext cx="6134100" cy="1617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7" name="Text 5">
            <a:extLst>
              <a:ext uri="{FF2B5EF4-FFF2-40B4-BE49-F238E27FC236}">
                <a16:creationId xmlns:a16="http://schemas.microsoft.com/office/drawing/2014/main" id="{C76B539E-0FBB-11EF-54F9-E013EBF86C2D}"/>
              </a:ext>
            </a:extLst>
          </p:cNvPr>
          <p:cNvSpPr/>
          <p:nvPr/>
        </p:nvSpPr>
        <p:spPr>
          <a:xfrm>
            <a:off x="1166786" y="5895781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b="1" dirty="0">
                <a:solidFill>
                  <a:srgbClr val="5B5F71"/>
                </a:solidFill>
                <a:latin typeface="Instrument Sans Medium" pitchFamily="34" charset="0"/>
              </a:rPr>
              <a:t>Powe BI :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1CDE3D2-D0CA-37B5-CCC1-BF9C3EA4BE47}"/>
              </a:ext>
            </a:extLst>
          </p:cNvPr>
          <p:cNvGrpSpPr/>
          <p:nvPr/>
        </p:nvGrpSpPr>
        <p:grpSpPr>
          <a:xfrm>
            <a:off x="2202116" y="5951977"/>
            <a:ext cx="6920033" cy="879949"/>
            <a:chOff x="2204307" y="5798232"/>
            <a:chExt cx="8623403" cy="520637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6540787-7103-59C4-8F54-E3E022C77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9668" b="9758"/>
            <a:stretch>
              <a:fillRect/>
            </a:stretch>
          </p:blipFill>
          <p:spPr>
            <a:xfrm>
              <a:off x="2217110" y="5798232"/>
              <a:ext cx="8610600" cy="10498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B4BD580-9CB1-CE2B-E4F5-4A3A83B2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30529"/>
            <a:stretch>
              <a:fillRect/>
            </a:stretch>
          </p:blipFill>
          <p:spPr>
            <a:xfrm>
              <a:off x="2217110" y="5943623"/>
              <a:ext cx="7391400" cy="10498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7856F12-1592-4B47-7990-C86B9BAEE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25308" b="8982"/>
            <a:stretch>
              <a:fillRect/>
            </a:stretch>
          </p:blipFill>
          <p:spPr>
            <a:xfrm>
              <a:off x="2217110" y="6079196"/>
              <a:ext cx="8020051" cy="10498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AD76642-B7D3-11F5-49AE-6B885F974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30723"/>
            <a:stretch>
              <a:fillRect/>
            </a:stretch>
          </p:blipFill>
          <p:spPr>
            <a:xfrm>
              <a:off x="2204307" y="6213885"/>
              <a:ext cx="3248025" cy="10498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5222D6-377F-FC9D-7CBE-78985CDDF6DD}"/>
              </a:ext>
            </a:extLst>
          </p:cNvPr>
          <p:cNvGrpSpPr/>
          <p:nvPr/>
        </p:nvGrpSpPr>
        <p:grpSpPr>
          <a:xfrm>
            <a:off x="418786" y="7080381"/>
            <a:ext cx="8737258" cy="958970"/>
            <a:chOff x="634592" y="7080381"/>
            <a:chExt cx="8521452" cy="958970"/>
          </a:xfrm>
        </p:grpSpPr>
        <p:sp>
          <p:nvSpPr>
            <p:cNvPr id="2" name="Text 21">
              <a:extLst>
                <a:ext uri="{FF2B5EF4-FFF2-40B4-BE49-F238E27FC236}">
                  <a16:creationId xmlns:a16="http://schemas.microsoft.com/office/drawing/2014/main" id="{BC69EEB7-5932-C00A-ADBB-E1134E2465F4}"/>
                </a:ext>
              </a:extLst>
            </p:cNvPr>
            <p:cNvSpPr/>
            <p:nvPr/>
          </p:nvSpPr>
          <p:spPr>
            <a:xfrm>
              <a:off x="817465" y="7220074"/>
              <a:ext cx="8338579" cy="69582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en-US" b="1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Insight :</a:t>
              </a:r>
              <a:r>
                <a:rPr lang="en-US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strument Sans Medium" panose="020B0604020202020204" charset="0"/>
                </a:rPr>
                <a:t>This analysis highlighted top performers and provided critical visibility into  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strument Sans Medium" panose="020B0604020202020204" charset="0"/>
                </a:rPr>
                <a:t>  workload distribution across the team, identifying potential areas </a:t>
              </a:r>
            </a:p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nstrument Sans Medium" panose="020B0604020202020204" charset="0"/>
                </a:rPr>
                <a:t>for resource re-allocation or support.</a:t>
              </a:r>
            </a:p>
            <a:p>
              <a:pPr marL="0" indent="0" algn="ctr">
                <a:lnSpc>
                  <a:spcPts val="2150"/>
                </a:lnSpc>
                <a:buNone/>
              </a:pPr>
              <a:endParaRPr lang="en-US" sz="1350" dirty="0"/>
            </a:p>
          </p:txBody>
        </p:sp>
        <p:sp>
          <p:nvSpPr>
            <p:cNvPr id="3" name="Shape 7">
              <a:extLst>
                <a:ext uri="{FF2B5EF4-FFF2-40B4-BE49-F238E27FC236}">
                  <a16:creationId xmlns:a16="http://schemas.microsoft.com/office/drawing/2014/main" id="{1CA2D874-C1B4-36B6-BC55-1C9E8B5B9C71}"/>
                </a:ext>
              </a:extLst>
            </p:cNvPr>
            <p:cNvSpPr/>
            <p:nvPr/>
          </p:nvSpPr>
          <p:spPr>
            <a:xfrm>
              <a:off x="634592" y="7080381"/>
              <a:ext cx="45719" cy="958970"/>
            </a:xfrm>
            <a:prstGeom prst="rect">
              <a:avLst/>
            </a:prstGeom>
            <a:solidFill>
              <a:srgbClr val="505468"/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18">
            <a:extLst>
              <a:ext uri="{FF2B5EF4-FFF2-40B4-BE49-F238E27FC236}">
                <a16:creationId xmlns:a16="http://schemas.microsoft.com/office/drawing/2014/main" id="{C7D519F3-93EE-440D-E2C1-74F0AC0164BA}"/>
              </a:ext>
            </a:extLst>
          </p:cNvPr>
          <p:cNvSpPr/>
          <p:nvPr/>
        </p:nvSpPr>
        <p:spPr>
          <a:xfrm>
            <a:off x="5949737" y="3057245"/>
            <a:ext cx="5152037" cy="85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interactive dashboard was designed, providing a bar chart representing the individual Account Executive meeting statistics in detail.</a:t>
            </a:r>
            <a:endParaRPr lang="en-US" sz="14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26F810-91C8-1FB6-CF7A-1E81F804C0A4}"/>
              </a:ext>
            </a:extLst>
          </p:cNvPr>
          <p:cNvSpPr/>
          <p:nvPr/>
        </p:nvSpPr>
        <p:spPr>
          <a:xfrm>
            <a:off x="12729681" y="7633699"/>
            <a:ext cx="190071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336610" y="1409672"/>
            <a:ext cx="285678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423817" y="1823963"/>
            <a:ext cx="3769579" cy="789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50"/>
              </a:lnSpc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Determining How many meetings did each Account Executive hold?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1336610" y="4109628"/>
            <a:ext cx="285678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MySQL Solution</a:t>
            </a:r>
            <a:endParaRPr lang="en-US" sz="2200" b="1" dirty="0"/>
          </a:p>
        </p:txBody>
      </p:sp>
      <p:sp>
        <p:nvSpPr>
          <p:cNvPr id="14" name="Text 10"/>
          <p:cNvSpPr/>
          <p:nvPr/>
        </p:nvSpPr>
        <p:spPr>
          <a:xfrm>
            <a:off x="423817" y="4605322"/>
            <a:ext cx="3769579" cy="697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50"/>
              </a:lnSpc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was aggregated by Account Executive ID, counting all associated meetings.</a:t>
            </a:r>
            <a:endParaRPr lang="en-US" sz="1450" dirty="0"/>
          </a:p>
        </p:txBody>
      </p:sp>
      <p:sp>
        <p:nvSpPr>
          <p:cNvPr id="18" name="Text 13"/>
          <p:cNvSpPr/>
          <p:nvPr/>
        </p:nvSpPr>
        <p:spPr>
          <a:xfrm>
            <a:off x="5947881" y="5669973"/>
            <a:ext cx="285678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Excel Application</a:t>
            </a:r>
            <a:endParaRPr lang="en-US" sz="2200" b="1" dirty="0"/>
          </a:p>
        </p:txBody>
      </p:sp>
      <p:sp>
        <p:nvSpPr>
          <p:cNvPr id="19" name="Text 14"/>
          <p:cNvSpPr/>
          <p:nvPr/>
        </p:nvSpPr>
        <p:spPr>
          <a:xfrm>
            <a:off x="5947881" y="6092754"/>
            <a:ext cx="4876181" cy="71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PivotTable was configured with an Account Executive slicer, allowing quick filtering and comparison of meeting volumes.</a:t>
            </a:r>
            <a:endParaRPr lang="en-US" sz="145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32B242D-7BA8-D48E-3A29-11F04705FD44}"/>
              </a:ext>
            </a:extLst>
          </p:cNvPr>
          <p:cNvGrpSpPr/>
          <p:nvPr/>
        </p:nvGrpSpPr>
        <p:grpSpPr>
          <a:xfrm>
            <a:off x="4331239" y="1317377"/>
            <a:ext cx="1525310" cy="4777622"/>
            <a:chOff x="6552545" y="2179320"/>
            <a:chExt cx="1525310" cy="4777622"/>
          </a:xfrm>
        </p:grpSpPr>
        <p:sp>
          <p:nvSpPr>
            <p:cNvPr id="4" name="Shape 2"/>
            <p:cNvSpPr/>
            <p:nvPr/>
          </p:nvSpPr>
          <p:spPr>
            <a:xfrm>
              <a:off x="7261650" y="2179320"/>
              <a:ext cx="61200" cy="4642128"/>
            </a:xfrm>
            <a:prstGeom prst="roundRect">
              <a:avLst>
                <a:gd name="adj" fmla="val 349924"/>
              </a:avLst>
            </a:prstGeom>
            <a:solidFill>
              <a:srgbClr val="C8C9CF"/>
            </a:solidFill>
            <a:ln/>
            <a:effectLst/>
          </p:spPr>
        </p:sp>
        <p:sp>
          <p:nvSpPr>
            <p:cNvPr id="5" name="Shape 3"/>
            <p:cNvSpPr/>
            <p:nvPr/>
          </p:nvSpPr>
          <p:spPr>
            <a:xfrm flipV="1">
              <a:off x="6552545" y="2404941"/>
              <a:ext cx="571262" cy="61200"/>
            </a:xfrm>
            <a:prstGeom prst="roundRect">
              <a:avLst>
                <a:gd name="adj" fmla="val 349924"/>
              </a:avLst>
            </a:prstGeom>
            <a:solidFill>
              <a:srgbClr val="C8C9CF"/>
            </a:solidFill>
            <a:ln/>
            <a:effectLst/>
          </p:spPr>
        </p:sp>
        <p:sp>
          <p:nvSpPr>
            <p:cNvPr id="6" name="Shape 4"/>
            <p:cNvSpPr/>
            <p:nvPr/>
          </p:nvSpPr>
          <p:spPr>
            <a:xfrm>
              <a:off x="7100947" y="2179320"/>
              <a:ext cx="428506" cy="428506"/>
            </a:xfrm>
            <a:prstGeom prst="roundRect">
              <a:avLst>
                <a:gd name="adj" fmla="val 18668"/>
              </a:avLst>
            </a:prstGeom>
            <a:solidFill>
              <a:srgbClr val="E2E3E9"/>
            </a:solidFill>
            <a:ln w="7620">
              <a:solidFill>
                <a:srgbClr val="C8C9CF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sp>
        <p:pic>
          <p:nvPicPr>
            <p:cNvPr id="7" name="Image 0" descr="preencoded.png"/>
            <p:cNvPicPr>
              <a:picLocks noChangeAspect="1"/>
            </p:cNvPicPr>
            <p:nvPr/>
          </p:nvPicPr>
          <p:blipFill>
            <a:blip r:embed="rId3">
              <a:biLevel thresh="50000"/>
            </a:blip>
            <a:stretch>
              <a:fillRect/>
            </a:stretch>
          </p:blipFill>
          <p:spPr>
            <a:xfrm>
              <a:off x="7172325" y="2214979"/>
              <a:ext cx="285631" cy="357068"/>
            </a:xfrm>
            <a:prstGeom prst="rect">
              <a:avLst/>
            </a:prstGeom>
          </p:spPr>
        </p:pic>
        <p:sp>
          <p:nvSpPr>
            <p:cNvPr id="10" name="Shape 7"/>
            <p:cNvSpPr/>
            <p:nvPr/>
          </p:nvSpPr>
          <p:spPr>
            <a:xfrm>
              <a:off x="7506593" y="3664388"/>
              <a:ext cx="571262" cy="60072"/>
            </a:xfrm>
            <a:prstGeom prst="roundRect">
              <a:avLst>
                <a:gd name="adj" fmla="val 349924"/>
              </a:avLst>
            </a:prstGeom>
            <a:solidFill>
              <a:srgbClr val="C8C9CF"/>
            </a:solidFill>
            <a:ln/>
            <a:effectLst/>
          </p:spPr>
        </p:sp>
        <p:sp>
          <p:nvSpPr>
            <p:cNvPr id="11" name="Shape 8"/>
            <p:cNvSpPr/>
            <p:nvPr/>
          </p:nvSpPr>
          <p:spPr>
            <a:xfrm>
              <a:off x="7100947" y="3461625"/>
              <a:ext cx="428506" cy="428506"/>
            </a:xfrm>
            <a:prstGeom prst="roundRect">
              <a:avLst>
                <a:gd name="adj" fmla="val 18668"/>
              </a:avLst>
            </a:prstGeom>
            <a:solidFill>
              <a:srgbClr val="E2E3E9"/>
            </a:solidFill>
            <a:ln w="7620">
              <a:solidFill>
                <a:srgbClr val="C8C9CF"/>
              </a:solidFill>
              <a:prstDash val="solid"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</p:sp>
        <p:sp>
          <p:nvSpPr>
            <p:cNvPr id="15" name="Shape 11"/>
            <p:cNvSpPr/>
            <p:nvPr/>
          </p:nvSpPr>
          <p:spPr>
            <a:xfrm>
              <a:off x="6552545" y="5137818"/>
              <a:ext cx="571262" cy="61200"/>
            </a:xfrm>
            <a:prstGeom prst="roundRect">
              <a:avLst>
                <a:gd name="adj" fmla="val 349924"/>
              </a:avLst>
            </a:prstGeom>
            <a:solidFill>
              <a:srgbClr val="C8C9CF"/>
            </a:solidFill>
            <a:ln/>
            <a:effectLst/>
          </p:spPr>
        </p:sp>
        <p:sp>
          <p:nvSpPr>
            <p:cNvPr id="16" name="Shape 12"/>
            <p:cNvSpPr/>
            <p:nvPr/>
          </p:nvSpPr>
          <p:spPr>
            <a:xfrm>
              <a:off x="7100947" y="4935055"/>
              <a:ext cx="428506" cy="428506"/>
            </a:xfrm>
            <a:prstGeom prst="roundRect">
              <a:avLst>
                <a:gd name="adj" fmla="val 18668"/>
              </a:avLst>
            </a:prstGeom>
            <a:solidFill>
              <a:srgbClr val="E2E3E9"/>
            </a:solidFill>
            <a:ln w="7620">
              <a:solidFill>
                <a:srgbClr val="C8C9CF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sp>
        <p:pic>
          <p:nvPicPr>
            <p:cNvPr id="17" name="Image 2" descr="preencoded.png"/>
            <p:cNvPicPr>
              <a:picLocks noChangeAspect="1"/>
            </p:cNvPicPr>
            <p:nvPr/>
          </p:nvPicPr>
          <p:blipFill>
            <a:blip r:embed="rId4">
              <a:biLevel thresh="50000"/>
            </a:blip>
            <a:stretch>
              <a:fillRect/>
            </a:stretch>
          </p:blipFill>
          <p:spPr>
            <a:xfrm>
              <a:off x="7172325" y="3497284"/>
              <a:ext cx="285631" cy="357068"/>
            </a:xfrm>
            <a:prstGeom prst="rect">
              <a:avLst/>
            </a:prstGeom>
          </p:spPr>
        </p:pic>
        <p:sp>
          <p:nvSpPr>
            <p:cNvPr id="20" name="Shape 15"/>
            <p:cNvSpPr/>
            <p:nvPr/>
          </p:nvSpPr>
          <p:spPr>
            <a:xfrm flipV="1">
              <a:off x="7506593" y="6685480"/>
              <a:ext cx="571262" cy="60070"/>
            </a:xfrm>
            <a:prstGeom prst="roundRect">
              <a:avLst>
                <a:gd name="adj" fmla="val 349924"/>
              </a:avLst>
            </a:prstGeom>
            <a:solidFill>
              <a:srgbClr val="C8C9CF"/>
            </a:solidFill>
            <a:ln/>
            <a:effectLst/>
          </p:spPr>
        </p:sp>
        <p:sp>
          <p:nvSpPr>
            <p:cNvPr id="21" name="Shape 16"/>
            <p:cNvSpPr/>
            <p:nvPr/>
          </p:nvSpPr>
          <p:spPr>
            <a:xfrm>
              <a:off x="7100947" y="6528436"/>
              <a:ext cx="428506" cy="428506"/>
            </a:xfrm>
            <a:prstGeom prst="roundRect">
              <a:avLst>
                <a:gd name="adj" fmla="val 18668"/>
              </a:avLst>
            </a:prstGeom>
            <a:solidFill>
              <a:srgbClr val="E2E3E9"/>
            </a:solidFill>
            <a:ln w="7620">
              <a:solidFill>
                <a:srgbClr val="C8C9CF"/>
              </a:solidFill>
              <a:prstDash val="solid"/>
            </a:ln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sp>
        <p:pic>
          <p:nvPicPr>
            <p:cNvPr id="22" name="Image 3" descr="preencoded.png"/>
            <p:cNvPicPr>
              <a:picLocks noChangeAspect="1"/>
            </p:cNvPicPr>
            <p:nvPr/>
          </p:nvPicPr>
          <p:blipFill>
            <a:blip r:embed="rId5">
              <a:biLevel thresh="50000"/>
            </a:blip>
            <a:stretch>
              <a:fillRect/>
            </a:stretch>
          </p:blipFill>
          <p:spPr>
            <a:xfrm>
              <a:off x="7172325" y="6564095"/>
              <a:ext cx="285631" cy="357068"/>
            </a:xfrm>
            <a:prstGeom prst="rect">
              <a:avLst/>
            </a:prstGeom>
          </p:spPr>
        </p:pic>
        <p:pic>
          <p:nvPicPr>
            <p:cNvPr id="12" name="Image 1" descr="preencoded.png"/>
            <p:cNvPicPr>
              <a:picLocks noChangeAspect="1"/>
            </p:cNvPicPr>
            <p:nvPr/>
          </p:nvPicPr>
          <p:blipFill>
            <a:blip r:embed="rId6">
              <a:biLevel thresh="50000"/>
            </a:blip>
            <a:stretch>
              <a:fillRect/>
            </a:stretch>
          </p:blipFill>
          <p:spPr>
            <a:xfrm>
              <a:off x="7192872" y="4969272"/>
              <a:ext cx="285631" cy="357068"/>
            </a:xfrm>
            <a:prstGeom prst="rect">
              <a:avLst/>
            </a:prstGeom>
          </p:spPr>
        </p:pic>
      </p:grp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69268696-14E8-9EF7-0BFB-DBFFA4A2B907}"/>
              </a:ext>
            </a:extLst>
          </p:cNvPr>
          <p:cNvSpPr/>
          <p:nvPr/>
        </p:nvSpPr>
        <p:spPr>
          <a:xfrm>
            <a:off x="423817" y="227770"/>
            <a:ext cx="7378944" cy="79859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4300"/>
              </a:lnSpc>
            </a:pPr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Meetings by Account Executive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59CABAB4-A42D-75E4-3C52-DC65759881F0}"/>
              </a:ext>
            </a:extLst>
          </p:cNvPr>
          <p:cNvSpPr/>
          <p:nvPr/>
        </p:nvSpPr>
        <p:spPr>
          <a:xfrm>
            <a:off x="5949737" y="2636408"/>
            <a:ext cx="4350187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Visualisation (Power BI/Tableau)</a:t>
            </a:r>
            <a:endParaRPr lang="en-US" sz="22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4EC356-0E34-CF45-94DA-3A6B9AB228A5}"/>
              </a:ext>
            </a:extLst>
          </p:cNvPr>
          <p:cNvGrpSpPr/>
          <p:nvPr/>
        </p:nvGrpSpPr>
        <p:grpSpPr>
          <a:xfrm>
            <a:off x="11137667" y="97923"/>
            <a:ext cx="445590" cy="7943460"/>
            <a:chOff x="9420774" y="157656"/>
            <a:chExt cx="501581" cy="7878382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9FAAB30-7499-7F32-9CDB-ACEE3AB0FBF8}"/>
                </a:ext>
              </a:extLst>
            </p:cNvPr>
            <p:cNvSpPr/>
            <p:nvPr/>
          </p:nvSpPr>
          <p:spPr>
            <a:xfrm rot="16200000">
              <a:off x="8891414" y="706994"/>
              <a:ext cx="1580279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My SQL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3200F86-B35C-C3E7-E11D-567DFA08704F}"/>
                </a:ext>
              </a:extLst>
            </p:cNvPr>
            <p:cNvSpPr/>
            <p:nvPr/>
          </p:nvSpPr>
          <p:spPr>
            <a:xfrm rot="16200000">
              <a:off x="8834794" y="2675828"/>
              <a:ext cx="1655952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Excel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AB69459-9D49-8E0C-A40B-75707110B75E}"/>
                </a:ext>
              </a:extLst>
            </p:cNvPr>
            <p:cNvSpPr/>
            <p:nvPr/>
          </p:nvSpPr>
          <p:spPr>
            <a:xfrm rot="16200000">
              <a:off x="8764643" y="4720073"/>
              <a:ext cx="1793865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Power BI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2518AAD-DABB-EC04-B8DB-0F986241BB89}"/>
                </a:ext>
              </a:extLst>
            </p:cNvPr>
            <p:cNvSpPr/>
            <p:nvPr/>
          </p:nvSpPr>
          <p:spPr>
            <a:xfrm rot="16200000">
              <a:off x="8747314" y="6870703"/>
              <a:ext cx="1849066" cy="48160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Tableau</a:t>
              </a:r>
              <a:endParaRPr lang="en-IN" sz="24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068D54E-0EB8-71EF-4697-C78DF50487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20" r="-2161"/>
          <a:stretch>
            <a:fillRect/>
          </a:stretch>
        </p:blipFill>
        <p:spPr>
          <a:xfrm>
            <a:off x="11634628" y="2044869"/>
            <a:ext cx="2798800" cy="165972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E22F692-7A7B-C764-AC0E-7581735BE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193" y="5313490"/>
            <a:ext cx="3870046" cy="55387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3BEB384-6BE0-C60B-A9A4-151739F9C93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87" t="4145" r="1977" b="4440"/>
          <a:stretch>
            <a:fillRect/>
          </a:stretch>
        </p:blipFill>
        <p:spPr>
          <a:xfrm>
            <a:off x="11666620" y="4036473"/>
            <a:ext cx="2766808" cy="180868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46FB289-1958-8D77-8D0F-E97B30C94EE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687" t="3363"/>
          <a:stretch>
            <a:fillRect/>
          </a:stretch>
        </p:blipFill>
        <p:spPr>
          <a:xfrm>
            <a:off x="11666620" y="6177042"/>
            <a:ext cx="2766808" cy="186434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0FA1A4-2715-51CB-5AA9-ACC68F6ABC7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-584" t="24270" r="-1" b="-2"/>
          <a:stretch>
            <a:fillRect/>
          </a:stretch>
        </p:blipFill>
        <p:spPr>
          <a:xfrm>
            <a:off x="5949737" y="5088564"/>
            <a:ext cx="4967513" cy="17857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48" name="Text 5">
            <a:extLst>
              <a:ext uri="{FF2B5EF4-FFF2-40B4-BE49-F238E27FC236}">
                <a16:creationId xmlns:a16="http://schemas.microsoft.com/office/drawing/2014/main" id="{3B8C171B-B4CF-2DA2-732D-890AE9E455C0}"/>
              </a:ext>
            </a:extLst>
          </p:cNvPr>
          <p:cNvSpPr/>
          <p:nvPr/>
        </p:nvSpPr>
        <p:spPr>
          <a:xfrm>
            <a:off x="5949737" y="3990414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600" b="1" dirty="0">
                <a:solidFill>
                  <a:srgbClr val="5B5F71"/>
                </a:solidFill>
                <a:latin typeface="Instrument Sans Medium" pitchFamily="34" charset="0"/>
              </a:rPr>
              <a:t>Tableau :</a:t>
            </a:r>
          </a:p>
        </p:txBody>
      </p:sp>
      <p:sp>
        <p:nvSpPr>
          <p:cNvPr id="49" name="Text 5">
            <a:extLst>
              <a:ext uri="{FF2B5EF4-FFF2-40B4-BE49-F238E27FC236}">
                <a16:creationId xmlns:a16="http://schemas.microsoft.com/office/drawing/2014/main" id="{360C0F03-66E5-01F4-9E28-6E35A8EE2FE6}"/>
              </a:ext>
            </a:extLst>
          </p:cNvPr>
          <p:cNvSpPr/>
          <p:nvPr/>
        </p:nvSpPr>
        <p:spPr>
          <a:xfrm>
            <a:off x="5947881" y="4658874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1600" b="1" dirty="0">
                <a:solidFill>
                  <a:srgbClr val="5B5F71"/>
                </a:solidFill>
                <a:latin typeface="Instrument Sans Medium" pitchFamily="34" charset="0"/>
              </a:rPr>
              <a:t>Powe BI :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F205BF2-69E6-5784-CCFC-31D1181916C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77" t="23645" r="-277" b="-23645"/>
          <a:stretch>
            <a:fillRect/>
          </a:stretch>
        </p:blipFill>
        <p:spPr>
          <a:xfrm>
            <a:off x="5994392" y="4396417"/>
            <a:ext cx="4829670" cy="19448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A8D06D9-3E35-7F94-FB2D-652BF7A67F99}"/>
              </a:ext>
            </a:extLst>
          </p:cNvPr>
          <p:cNvGrpSpPr/>
          <p:nvPr/>
        </p:nvGrpSpPr>
        <p:grpSpPr>
          <a:xfrm>
            <a:off x="634592" y="7171361"/>
            <a:ext cx="10420214" cy="958970"/>
            <a:chOff x="634592" y="7171361"/>
            <a:chExt cx="10420214" cy="958970"/>
          </a:xfrm>
        </p:grpSpPr>
        <p:sp>
          <p:nvSpPr>
            <p:cNvPr id="53" name="Text 21">
              <a:extLst>
                <a:ext uri="{FF2B5EF4-FFF2-40B4-BE49-F238E27FC236}">
                  <a16:creationId xmlns:a16="http://schemas.microsoft.com/office/drawing/2014/main" id="{D50A27D2-AE48-B35D-823A-942834EF6CC2}"/>
                </a:ext>
              </a:extLst>
            </p:cNvPr>
            <p:cNvSpPr/>
            <p:nvPr/>
          </p:nvSpPr>
          <p:spPr>
            <a:xfrm>
              <a:off x="865336" y="7457387"/>
              <a:ext cx="10189470" cy="5538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algn="ctr"/>
              <a:r>
                <a:rPr lang="en-US" b="1" dirty="0">
                  <a:solidFill>
                    <a:srgbClr val="5B5F71"/>
                  </a:solidFill>
                  <a:latin typeface="Instrument Sans Medium" pitchFamily="34" charset="0"/>
                </a:rPr>
                <a:t>Insight :  </a:t>
              </a:r>
              <a:r>
                <a:rPr lang="en-US" sz="1450" dirty="0">
                  <a:solidFill>
                    <a:srgbClr val="5B5F71"/>
                  </a:solidFill>
                  <a:latin typeface="Instrument Sans Medium" pitchFamily="34" charset="0"/>
                </a:rPr>
                <a:t>This analysis clearly demonstrated the correlation between meeting frequency and overall sales activity, </a:t>
              </a:r>
            </a:p>
            <a:p>
              <a:pPr algn="ctr"/>
              <a:r>
                <a:rPr lang="en-US" sz="1450" dirty="0">
                  <a:solidFill>
                    <a:srgbClr val="5B5F71"/>
                  </a:solidFill>
                  <a:latin typeface="Instrument Sans Medium" pitchFamily="34" charset="0"/>
                </a:rPr>
                <a:t>identifying productive behaviours and areas for coaching.</a:t>
              </a:r>
            </a:p>
            <a:p>
              <a:endParaRPr lang="en-US" sz="1400" dirty="0">
                <a:solidFill>
                  <a:srgbClr val="5B5F71"/>
                </a:solidFill>
                <a:latin typeface="Instrument Sans Medium" pitchFamily="34" charset="0"/>
              </a:endParaRPr>
            </a:p>
          </p:txBody>
        </p:sp>
        <p:sp>
          <p:nvSpPr>
            <p:cNvPr id="54" name="Shape 7">
              <a:extLst>
                <a:ext uri="{FF2B5EF4-FFF2-40B4-BE49-F238E27FC236}">
                  <a16:creationId xmlns:a16="http://schemas.microsoft.com/office/drawing/2014/main" id="{0C1AF9FE-8413-36AD-B93F-B129B75F0E3F}"/>
                </a:ext>
              </a:extLst>
            </p:cNvPr>
            <p:cNvSpPr/>
            <p:nvPr/>
          </p:nvSpPr>
          <p:spPr>
            <a:xfrm>
              <a:off x="634592" y="7171361"/>
              <a:ext cx="45719" cy="958970"/>
            </a:xfrm>
            <a:prstGeom prst="rect">
              <a:avLst/>
            </a:prstGeom>
            <a:solidFill>
              <a:srgbClr val="505468"/>
            </a:solidFill>
            <a:ln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AE55A883-841F-4A0B-66C6-B1DA1ACDCC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03525" y="92407"/>
            <a:ext cx="2798800" cy="161769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9F5DE3B-A084-F28F-7457-468149AC807D}"/>
              </a:ext>
            </a:extLst>
          </p:cNvPr>
          <p:cNvGrpSpPr/>
          <p:nvPr/>
        </p:nvGrpSpPr>
        <p:grpSpPr>
          <a:xfrm>
            <a:off x="4972050" y="1480560"/>
            <a:ext cx="4772025" cy="651152"/>
            <a:chOff x="4972050" y="2098715"/>
            <a:chExt cx="4772025" cy="651152"/>
          </a:xfrm>
        </p:grpSpPr>
        <p:sp>
          <p:nvSpPr>
            <p:cNvPr id="6" name="Text 4"/>
            <p:cNvSpPr/>
            <p:nvPr/>
          </p:nvSpPr>
          <p:spPr>
            <a:xfrm>
              <a:off x="4972050" y="2098715"/>
              <a:ext cx="2163366" cy="2703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20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Question</a:t>
              </a:r>
              <a:endParaRPr lang="en-US" sz="2000" dirty="0"/>
            </a:p>
          </p:txBody>
        </p:sp>
        <p:sp>
          <p:nvSpPr>
            <p:cNvPr id="7" name="Text 5"/>
            <p:cNvSpPr/>
            <p:nvPr/>
          </p:nvSpPr>
          <p:spPr>
            <a:xfrm>
              <a:off x="4972050" y="2472928"/>
              <a:ext cx="4772025" cy="2769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What is the revenue distribution across opportunity stages?</a:t>
              </a:r>
              <a:endParaRPr lang="en-US" sz="16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ECF815-68A6-3A3B-34C4-BF55F2F000E8}"/>
              </a:ext>
            </a:extLst>
          </p:cNvPr>
          <p:cNvGrpSpPr/>
          <p:nvPr/>
        </p:nvGrpSpPr>
        <p:grpSpPr>
          <a:xfrm>
            <a:off x="6533317" y="3966009"/>
            <a:ext cx="7366750" cy="700337"/>
            <a:chOff x="7004254" y="566161"/>
            <a:chExt cx="8211916" cy="700337"/>
          </a:xfrm>
        </p:grpSpPr>
        <p:sp>
          <p:nvSpPr>
            <p:cNvPr id="16" name="Text 14"/>
            <p:cNvSpPr/>
            <p:nvPr/>
          </p:nvSpPr>
          <p:spPr>
            <a:xfrm>
              <a:off x="7004254" y="566161"/>
              <a:ext cx="2163366" cy="2703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20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Excel</a:t>
              </a:r>
              <a:endParaRPr lang="en-US" sz="2000" dirty="0"/>
            </a:p>
          </p:txBody>
        </p:sp>
        <p:sp>
          <p:nvSpPr>
            <p:cNvPr id="17" name="Text 15"/>
            <p:cNvSpPr/>
            <p:nvPr/>
          </p:nvSpPr>
          <p:spPr>
            <a:xfrm>
              <a:off x="7004254" y="940375"/>
              <a:ext cx="8211916" cy="32612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Generated a clear funnel chart using revenue sums per stage, highlighting potential drop-off points.</a:t>
              </a:r>
              <a:endParaRPr lang="en-US" sz="16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CAE66C-6900-673D-D345-DB8D188A635A}"/>
              </a:ext>
            </a:extLst>
          </p:cNvPr>
          <p:cNvGrpSpPr/>
          <p:nvPr/>
        </p:nvGrpSpPr>
        <p:grpSpPr>
          <a:xfrm>
            <a:off x="680311" y="1345741"/>
            <a:ext cx="13256928" cy="5579041"/>
            <a:chOff x="605671" y="1925717"/>
            <a:chExt cx="13332619" cy="5084096"/>
          </a:xfrm>
        </p:grpSpPr>
        <p:sp>
          <p:nvSpPr>
            <p:cNvPr id="4" name="Shape 2"/>
            <p:cNvSpPr/>
            <p:nvPr/>
          </p:nvSpPr>
          <p:spPr>
            <a:xfrm>
              <a:off x="3121700" y="1925717"/>
              <a:ext cx="1514095" cy="997148"/>
            </a:xfrm>
            <a:prstGeom prst="roundRect">
              <a:avLst>
                <a:gd name="adj" fmla="val 7290"/>
              </a:avLst>
            </a:prstGeom>
            <a:solidFill>
              <a:srgbClr val="E2E3E9"/>
            </a:solidFill>
            <a:ln w="7620">
              <a:solidFill>
                <a:srgbClr val="C8C9C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5" name="Text 3"/>
            <p:cNvSpPr/>
            <p:nvPr/>
          </p:nvSpPr>
          <p:spPr>
            <a:xfrm>
              <a:off x="3838694" y="2272189"/>
              <a:ext cx="243364" cy="3042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050"/>
                </a:lnSpc>
                <a:buNone/>
              </a:pPr>
              <a:r>
                <a:rPr lang="en-US" sz="2000" b="1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1</a:t>
              </a:r>
              <a:endParaRPr lang="en-US" sz="2000" b="1" dirty="0"/>
            </a:p>
          </p:txBody>
        </p:sp>
        <p:sp>
          <p:nvSpPr>
            <p:cNvPr id="8" name="Shape 6"/>
            <p:cNvSpPr/>
            <p:nvPr/>
          </p:nvSpPr>
          <p:spPr>
            <a:xfrm flipV="1">
              <a:off x="3316906" y="2924767"/>
              <a:ext cx="10584000" cy="13123"/>
            </a:xfrm>
            <a:prstGeom prst="roundRect">
              <a:avLst>
                <a:gd name="adj" fmla="val 635983"/>
              </a:avLst>
            </a:prstGeom>
            <a:solidFill>
              <a:srgbClr val="C8C9CF"/>
            </a:solidFill>
            <a:ln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9" name="Shape 7"/>
            <p:cNvSpPr/>
            <p:nvPr/>
          </p:nvSpPr>
          <p:spPr>
            <a:xfrm>
              <a:off x="2283023" y="3009305"/>
              <a:ext cx="3225693" cy="997148"/>
            </a:xfrm>
            <a:prstGeom prst="roundRect">
              <a:avLst>
                <a:gd name="adj" fmla="val 7290"/>
              </a:avLst>
            </a:prstGeom>
            <a:solidFill>
              <a:srgbClr val="E2E3E9"/>
            </a:solidFill>
            <a:ln w="7620">
              <a:solidFill>
                <a:srgbClr val="C8C9C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0" name="Text 8"/>
            <p:cNvSpPr/>
            <p:nvPr/>
          </p:nvSpPr>
          <p:spPr>
            <a:xfrm>
              <a:off x="3838694" y="3355777"/>
              <a:ext cx="243364" cy="3042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050"/>
                </a:lnSpc>
                <a:buNone/>
              </a:pPr>
              <a:r>
                <a:rPr lang="en-US" sz="2000" b="1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2</a:t>
              </a:r>
              <a:endParaRPr lang="en-US" sz="2000" b="1" dirty="0"/>
            </a:p>
          </p:txBody>
        </p:sp>
        <p:sp>
          <p:nvSpPr>
            <p:cNvPr id="13" name="Shape 11"/>
            <p:cNvSpPr/>
            <p:nvPr/>
          </p:nvSpPr>
          <p:spPr>
            <a:xfrm>
              <a:off x="4046815" y="3997840"/>
              <a:ext cx="9891474" cy="11430"/>
            </a:xfrm>
            <a:prstGeom prst="roundRect">
              <a:avLst>
                <a:gd name="adj" fmla="val 635983"/>
              </a:avLst>
            </a:prstGeom>
            <a:solidFill>
              <a:srgbClr val="C8C9CF"/>
            </a:solidFill>
            <a:ln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4" name="Shape 12"/>
            <p:cNvSpPr/>
            <p:nvPr/>
          </p:nvSpPr>
          <p:spPr>
            <a:xfrm>
              <a:off x="1486879" y="4092893"/>
              <a:ext cx="4755485" cy="1274088"/>
            </a:xfrm>
            <a:prstGeom prst="roundRect">
              <a:avLst>
                <a:gd name="adj" fmla="val 5705"/>
              </a:avLst>
            </a:prstGeom>
            <a:solidFill>
              <a:srgbClr val="E2E3E9"/>
            </a:solidFill>
            <a:ln w="7620">
              <a:solidFill>
                <a:srgbClr val="C8C9C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5" name="Text 13"/>
            <p:cNvSpPr/>
            <p:nvPr/>
          </p:nvSpPr>
          <p:spPr>
            <a:xfrm>
              <a:off x="3838694" y="4577834"/>
              <a:ext cx="243364" cy="3042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050"/>
                </a:lnSpc>
                <a:buNone/>
              </a:pPr>
              <a:r>
                <a:rPr lang="en-US" sz="2000" b="1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3</a:t>
              </a:r>
              <a:endParaRPr lang="en-US" sz="2000" b="1" dirty="0"/>
            </a:p>
          </p:txBody>
        </p:sp>
        <p:sp>
          <p:nvSpPr>
            <p:cNvPr id="18" name="Shape 16"/>
            <p:cNvSpPr/>
            <p:nvPr/>
          </p:nvSpPr>
          <p:spPr>
            <a:xfrm>
              <a:off x="5724168" y="5362822"/>
              <a:ext cx="8214122" cy="11430"/>
            </a:xfrm>
            <a:prstGeom prst="roundRect">
              <a:avLst>
                <a:gd name="adj" fmla="val 635983"/>
              </a:avLst>
            </a:prstGeom>
            <a:solidFill>
              <a:srgbClr val="C8C9CF"/>
            </a:solidFill>
            <a:ln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19" name="Shape 17"/>
            <p:cNvSpPr/>
            <p:nvPr/>
          </p:nvSpPr>
          <p:spPr>
            <a:xfrm>
              <a:off x="605671" y="5458786"/>
              <a:ext cx="6709529" cy="1551027"/>
            </a:xfrm>
            <a:prstGeom prst="roundRect">
              <a:avLst>
                <a:gd name="adj" fmla="val 4687"/>
              </a:avLst>
            </a:prstGeom>
            <a:solidFill>
              <a:srgbClr val="E2E3E9"/>
            </a:solidFill>
            <a:ln w="7620">
              <a:solidFill>
                <a:srgbClr val="C8C9C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sp>
        <p:sp>
          <p:nvSpPr>
            <p:cNvPr id="20" name="Text 18"/>
            <p:cNvSpPr/>
            <p:nvPr/>
          </p:nvSpPr>
          <p:spPr>
            <a:xfrm>
              <a:off x="3838694" y="6076831"/>
              <a:ext cx="243364" cy="3042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3050"/>
                </a:lnSpc>
                <a:buNone/>
              </a:pPr>
              <a:r>
                <a:rPr lang="en-US" sz="2000" b="1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4</a:t>
              </a:r>
              <a:endParaRPr lang="en-US" sz="2000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E5B488-AAE5-87D5-C736-A077F8C0D441}"/>
              </a:ext>
            </a:extLst>
          </p:cNvPr>
          <p:cNvGrpSpPr/>
          <p:nvPr/>
        </p:nvGrpSpPr>
        <p:grpSpPr>
          <a:xfrm>
            <a:off x="7573705" y="5471234"/>
            <a:ext cx="6363533" cy="1205031"/>
            <a:chOff x="7488198" y="5626418"/>
            <a:chExt cx="6363533" cy="1205031"/>
          </a:xfrm>
        </p:grpSpPr>
        <p:sp>
          <p:nvSpPr>
            <p:cNvPr id="21" name="Text 19"/>
            <p:cNvSpPr/>
            <p:nvPr/>
          </p:nvSpPr>
          <p:spPr>
            <a:xfrm>
              <a:off x="7488198" y="5626418"/>
              <a:ext cx="2163366" cy="2703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20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Power BI/Tableau</a:t>
              </a:r>
              <a:endParaRPr lang="en-US" sz="2000" dirty="0"/>
            </a:p>
          </p:txBody>
        </p:sp>
        <p:sp>
          <p:nvSpPr>
            <p:cNvPr id="22" name="Text 20"/>
            <p:cNvSpPr/>
            <p:nvPr/>
          </p:nvSpPr>
          <p:spPr>
            <a:xfrm>
              <a:off x="7488198" y="6000631"/>
              <a:ext cx="6363533" cy="8308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Utilised a dynamic funnel visualisation displaying both revenue and opportunity counts, providing deep insights into conversion rates and bottlenecks at each stage.</a:t>
              </a:r>
              <a:endParaRPr lang="en-US" sz="1600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BF54E5E-D87F-4EBC-99FE-C4FB68BAF8B0}"/>
              </a:ext>
            </a:extLst>
          </p:cNvPr>
          <p:cNvSpPr/>
          <p:nvPr/>
        </p:nvSpPr>
        <p:spPr>
          <a:xfrm>
            <a:off x="12729681" y="7633699"/>
            <a:ext cx="190071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FA0D80C2-1403-1DBD-6B74-256260D433A8}"/>
              </a:ext>
            </a:extLst>
          </p:cNvPr>
          <p:cNvSpPr/>
          <p:nvPr/>
        </p:nvSpPr>
        <p:spPr>
          <a:xfrm>
            <a:off x="423817" y="227770"/>
            <a:ext cx="6052588" cy="798595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Stage Funnel by Revenue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D3F949-F840-DC40-3F36-957C99B39D88}"/>
              </a:ext>
            </a:extLst>
          </p:cNvPr>
          <p:cNvGrpSpPr/>
          <p:nvPr/>
        </p:nvGrpSpPr>
        <p:grpSpPr>
          <a:xfrm>
            <a:off x="634592" y="7268065"/>
            <a:ext cx="13563135" cy="862265"/>
            <a:chOff x="634592" y="7268065"/>
            <a:chExt cx="13563135" cy="862265"/>
          </a:xfrm>
        </p:grpSpPr>
        <p:sp>
          <p:nvSpPr>
            <p:cNvPr id="23" name="Text 21"/>
            <p:cNvSpPr/>
            <p:nvPr/>
          </p:nvSpPr>
          <p:spPr>
            <a:xfrm>
              <a:off x="778669" y="7488199"/>
              <a:ext cx="13419058" cy="55387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150"/>
                </a:lnSpc>
                <a:buNone/>
              </a:pPr>
              <a:r>
                <a:rPr lang="en-US" b="1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Insight:</a:t>
              </a:r>
              <a:r>
                <a:rPr lang="en-US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 </a:t>
              </a: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This granular view enabled the identification of critical bottlenecks and the precise calculation of conversion rates, empowering targeted interventions to improve sales velocity.</a:t>
              </a:r>
              <a:endParaRPr lang="en-US" sz="1350" dirty="0"/>
            </a:p>
          </p:txBody>
        </p:sp>
        <p:sp>
          <p:nvSpPr>
            <p:cNvPr id="26" name="Shape 7">
              <a:extLst>
                <a:ext uri="{FF2B5EF4-FFF2-40B4-BE49-F238E27FC236}">
                  <a16:creationId xmlns:a16="http://schemas.microsoft.com/office/drawing/2014/main" id="{0731E6B4-A80A-AA2A-D1AD-97255B79F91B}"/>
                </a:ext>
              </a:extLst>
            </p:cNvPr>
            <p:cNvSpPr/>
            <p:nvPr/>
          </p:nvSpPr>
          <p:spPr>
            <a:xfrm>
              <a:off x="634592" y="7268065"/>
              <a:ext cx="45719" cy="862265"/>
            </a:xfrm>
            <a:prstGeom prst="rect">
              <a:avLst/>
            </a:prstGeom>
            <a:solidFill>
              <a:srgbClr val="505468"/>
            </a:solidFill>
            <a:ln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2C871F-250C-BBD4-DE3B-36C76AF9C8D4}"/>
              </a:ext>
            </a:extLst>
          </p:cNvPr>
          <p:cNvGrpSpPr/>
          <p:nvPr/>
        </p:nvGrpSpPr>
        <p:grpSpPr>
          <a:xfrm>
            <a:off x="5810846" y="2682944"/>
            <a:ext cx="5518190" cy="651001"/>
            <a:chOff x="5810726" y="3076205"/>
            <a:chExt cx="5518190" cy="651001"/>
          </a:xfrm>
        </p:grpSpPr>
        <p:sp>
          <p:nvSpPr>
            <p:cNvPr id="11" name="Text 9"/>
            <p:cNvSpPr/>
            <p:nvPr/>
          </p:nvSpPr>
          <p:spPr>
            <a:xfrm>
              <a:off x="5810726" y="3076205"/>
              <a:ext cx="2163366" cy="2703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2000" dirty="0">
                  <a:solidFill>
                    <a:srgbClr val="5B5F71"/>
                  </a:solidFill>
                  <a:latin typeface="Instrument Sans Semi Bold" pitchFamily="34" charset="0"/>
                  <a:ea typeface="Instrument Sans Semi Bold" pitchFamily="34" charset="-122"/>
                  <a:cs typeface="Instrument Sans Semi Bold" pitchFamily="34" charset="-120"/>
                </a:rPr>
                <a:t>MySQL</a:t>
              </a:r>
              <a:endParaRPr lang="en-US" sz="2000" dirty="0"/>
            </a:p>
          </p:txBody>
        </p:sp>
        <p:sp>
          <p:nvSpPr>
            <p:cNvPr id="12" name="Text 10"/>
            <p:cNvSpPr/>
            <p:nvPr/>
          </p:nvSpPr>
          <p:spPr>
            <a:xfrm>
              <a:off x="5810726" y="3450267"/>
              <a:ext cx="5518190" cy="27693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1600" dirty="0">
                  <a:solidFill>
                    <a:srgbClr val="5B5F7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Aggregated revenue grouped by opportunity stage for a holistic view.</a:t>
              </a:r>
              <a:endParaRPr lang="en-US" sz="1600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44215-6A3B-1DC2-B04D-293BE1EE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56929E8-672D-3295-DDE2-94BB66C2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9"/>
          <a:stretch>
            <a:fillRect/>
          </a:stretch>
        </p:blipFill>
        <p:spPr>
          <a:xfrm>
            <a:off x="10807920" y="1858631"/>
            <a:ext cx="3462884" cy="175645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B8B6819-0912-5918-5975-99986C87760D}"/>
              </a:ext>
            </a:extLst>
          </p:cNvPr>
          <p:cNvSpPr/>
          <p:nvPr/>
        </p:nvSpPr>
        <p:spPr>
          <a:xfrm>
            <a:off x="12729681" y="7633699"/>
            <a:ext cx="1900719" cy="595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AA0B21-6796-467A-9E45-B847B23F61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97"/>
          <a:stretch>
            <a:fillRect/>
          </a:stretch>
        </p:blipFill>
        <p:spPr>
          <a:xfrm>
            <a:off x="10807920" y="6128498"/>
            <a:ext cx="3462884" cy="184906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7D0866-AE6B-61DA-774C-CB62F2D99E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3"/>
          <a:stretch>
            <a:fillRect/>
          </a:stretch>
        </p:blipFill>
        <p:spPr>
          <a:xfrm>
            <a:off x="10807920" y="3926955"/>
            <a:ext cx="3462884" cy="202256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B8997EE5-4C55-FEB0-8F8F-D4FD0E88A05E}"/>
              </a:ext>
            </a:extLst>
          </p:cNvPr>
          <p:cNvSpPr/>
          <p:nvPr/>
        </p:nvSpPr>
        <p:spPr>
          <a:xfrm>
            <a:off x="423817" y="227770"/>
            <a:ext cx="6151644" cy="807134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Stage Funnel by Revenue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3BD630D-BD21-FD81-82BA-CC84730BA1B6}"/>
              </a:ext>
            </a:extLst>
          </p:cNvPr>
          <p:cNvGrpSpPr/>
          <p:nvPr/>
        </p:nvGrpSpPr>
        <p:grpSpPr>
          <a:xfrm>
            <a:off x="10285789" y="252034"/>
            <a:ext cx="501582" cy="7725531"/>
            <a:chOff x="9420772" y="310507"/>
            <a:chExt cx="501582" cy="7725531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3928C11C-ABF9-BC88-17C3-29DACB4AF667}"/>
                </a:ext>
              </a:extLst>
            </p:cNvPr>
            <p:cNvSpPr/>
            <p:nvPr/>
          </p:nvSpPr>
          <p:spPr>
            <a:xfrm rot="16200000">
              <a:off x="9003520" y="747738"/>
              <a:ext cx="1356066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My SQL</a:t>
              </a: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4931008F-2FC1-3FAA-79B5-8005E3EAD370}"/>
                </a:ext>
              </a:extLst>
            </p:cNvPr>
            <p:cNvSpPr/>
            <p:nvPr/>
          </p:nvSpPr>
          <p:spPr>
            <a:xfrm rot="16200000">
              <a:off x="8784539" y="2554532"/>
              <a:ext cx="1756459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Excel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0047B5C7-EF4C-1ABA-0DBC-91F5584C3F3F}"/>
                </a:ext>
              </a:extLst>
            </p:cNvPr>
            <p:cNvSpPr/>
            <p:nvPr/>
          </p:nvSpPr>
          <p:spPr>
            <a:xfrm rot="16200000">
              <a:off x="8642186" y="4747802"/>
              <a:ext cx="2038775" cy="481603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Power BI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8E2F8C7C-A289-2F99-15C0-2439167767F6}"/>
                </a:ext>
              </a:extLst>
            </p:cNvPr>
            <p:cNvSpPr/>
            <p:nvPr/>
          </p:nvSpPr>
          <p:spPr>
            <a:xfrm rot="16200000">
              <a:off x="8747314" y="6870703"/>
              <a:ext cx="1849066" cy="48160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rgbClr val="50546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nstrument Sans Semi Bold" pitchFamily="34" charset="0"/>
                </a:rPr>
                <a:t>Tableau</a:t>
              </a:r>
              <a:endParaRPr lang="en-IN" sz="2400" b="1" dirty="0">
                <a:solidFill>
                  <a:srgbClr val="50546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strument Sans Semi Bold" pitchFamily="34" charset="0"/>
              </a:endParaRPr>
            </a:p>
          </p:txBody>
        </p:sp>
      </p:grpSp>
      <p:sp>
        <p:nvSpPr>
          <p:cNvPr id="3" name="Text 5">
            <a:extLst>
              <a:ext uri="{FF2B5EF4-FFF2-40B4-BE49-F238E27FC236}">
                <a16:creationId xmlns:a16="http://schemas.microsoft.com/office/drawing/2014/main" id="{41796DE8-FC8E-1BC9-6359-3F0FE4D67D48}"/>
              </a:ext>
            </a:extLst>
          </p:cNvPr>
          <p:cNvSpPr/>
          <p:nvPr/>
        </p:nvSpPr>
        <p:spPr>
          <a:xfrm>
            <a:off x="423815" y="4210618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b="1" dirty="0">
                <a:solidFill>
                  <a:srgbClr val="5B5F71"/>
                </a:solidFill>
                <a:latin typeface="Instrument Sans Medium" pitchFamily="34" charset="0"/>
              </a:rPr>
              <a:t>Powe BI :</a:t>
            </a:r>
          </a:p>
        </p:txBody>
      </p:sp>
      <p:sp>
        <p:nvSpPr>
          <p:cNvPr id="32" name="Text 5">
            <a:extLst>
              <a:ext uri="{FF2B5EF4-FFF2-40B4-BE49-F238E27FC236}">
                <a16:creationId xmlns:a16="http://schemas.microsoft.com/office/drawing/2014/main" id="{D1F91DBF-C097-E74B-8755-23C5435F9A26}"/>
              </a:ext>
            </a:extLst>
          </p:cNvPr>
          <p:cNvSpPr/>
          <p:nvPr/>
        </p:nvSpPr>
        <p:spPr>
          <a:xfrm>
            <a:off x="423817" y="1843414"/>
            <a:ext cx="921615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r>
              <a:rPr lang="en-US" sz="2000" b="1" dirty="0">
                <a:solidFill>
                  <a:srgbClr val="5B5F71"/>
                </a:solidFill>
                <a:latin typeface="Instrument Sans Medium" pitchFamily="34" charset="0"/>
              </a:rPr>
              <a:t>My SQL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3EA9F-E8FC-9BD3-5055-BE6AFA4A3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591" y="1710125"/>
            <a:ext cx="7063841" cy="694028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782C80-B7F4-1B7E-9505-0768D1E69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7920" y="319328"/>
            <a:ext cx="3315913" cy="122051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5D04D1-D7D5-3468-B9F3-98C858E12C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90"/>
          <a:stretch>
            <a:fillRect/>
          </a:stretch>
        </p:blipFill>
        <p:spPr>
          <a:xfrm>
            <a:off x="1633591" y="3874603"/>
            <a:ext cx="7685070" cy="264487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09654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1536</Words>
  <Application>Microsoft Office PowerPoint</Application>
  <PresentationFormat>Custom</PresentationFormat>
  <Paragraphs>227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Times New Roman</vt:lpstr>
      <vt:lpstr>Wingdings</vt:lpstr>
      <vt:lpstr>Consolas</vt:lpstr>
      <vt:lpstr>Instrument Sans Medium</vt:lpstr>
      <vt:lpstr>Instrument Sans Semi Bold</vt:lpstr>
      <vt:lpstr>Montserrat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Soumyadeep Das</dc:creator>
  <cp:lastModifiedBy>Soumyadeep Das</cp:lastModifiedBy>
  <cp:revision>77</cp:revision>
  <dcterms:created xsi:type="dcterms:W3CDTF">2025-08-24T08:23:01Z</dcterms:created>
  <dcterms:modified xsi:type="dcterms:W3CDTF">2025-08-28T14:06:47Z</dcterms:modified>
</cp:coreProperties>
</file>